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75" r:id="rId6"/>
    <p:sldId id="276" r:id="rId7"/>
    <p:sldId id="260" r:id="rId8"/>
    <p:sldId id="261" r:id="rId9"/>
    <p:sldId id="262" r:id="rId10"/>
    <p:sldId id="263" r:id="rId11"/>
    <p:sldId id="264" r:id="rId12"/>
    <p:sldId id="265" r:id="rId13"/>
    <p:sldId id="277" r:id="rId14"/>
    <p:sldId id="278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9" r:id="rId23"/>
    <p:sldId id="290" r:id="rId24"/>
    <p:sldId id="291" r:id="rId25"/>
    <p:sldId id="285" r:id="rId26"/>
    <p:sldId id="289" r:id="rId27"/>
    <p:sldId id="286" r:id="rId28"/>
    <p:sldId id="287" r:id="rId29"/>
    <p:sldId id="288" r:id="rId30"/>
    <p:sldId id="273" r:id="rId31"/>
    <p:sldId id="274" r:id="rId3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28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51BF6-92EA-4AA5-8E96-4889F7113F3A}" type="datetimeFigureOut">
              <a:rPr lang="en-GB" smtClean="0"/>
              <a:t>16/05/2014</a:t>
            </a:fld>
            <a:endParaRPr lang="en-GB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BFC4E-0BDC-4246-92A3-014D4CAE3F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812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BFC4E-0BDC-4246-92A3-014D4CAE3FB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4104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BFC4E-0BDC-4246-92A3-014D4CAE3FB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9783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BFC4E-0BDC-4246-92A3-014D4CAE3FB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9783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BFC4E-0BDC-4246-92A3-014D4CAE3FB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9783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BFC4E-0BDC-4246-92A3-014D4CAE3FB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9783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BFC4E-0BDC-4246-92A3-014D4CAE3FB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9783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BFC4E-0BDC-4246-92A3-014D4CAE3FB2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9783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BFC4E-0BDC-4246-92A3-014D4CAE3FB2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9783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BFC4E-0BDC-4246-92A3-014D4CAE3FB2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9783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BFC4E-0BDC-4246-92A3-014D4CAE3FB2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9783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BFC4E-0BDC-4246-92A3-014D4CAE3FB2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978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BFC4E-0BDC-4246-92A3-014D4CAE3FB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9783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BFC4E-0BDC-4246-92A3-014D4CAE3FB2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9783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BFC4E-0BDC-4246-92A3-014D4CAE3FB2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9783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BFC4E-0BDC-4246-92A3-014D4CAE3FB2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9783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BFC4E-0BDC-4246-92A3-014D4CAE3FB2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9783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BFC4E-0BDC-4246-92A3-014D4CAE3FB2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9783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BFC4E-0BDC-4246-92A3-014D4CAE3FB2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9783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BFC4E-0BDC-4246-92A3-014D4CAE3FB2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97839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BFC4E-0BDC-4246-92A3-014D4CAE3FB2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97839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BFC4E-0BDC-4246-92A3-014D4CAE3FB2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97839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BFC4E-0BDC-4246-92A3-014D4CAE3FB2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978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BFC4E-0BDC-4246-92A3-014D4CAE3FB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97839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BFC4E-0BDC-4246-92A3-014D4CAE3FB2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97839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BFC4E-0BDC-4246-92A3-014D4CAE3FB2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978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BFC4E-0BDC-4246-92A3-014D4CAE3FB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978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BFC4E-0BDC-4246-92A3-014D4CAE3FB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978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BFC4E-0BDC-4246-92A3-014D4CAE3FB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9783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BFC4E-0BDC-4246-92A3-014D4CAE3FB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978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BFC4E-0BDC-4246-92A3-014D4CAE3FB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9783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BFC4E-0BDC-4246-92A3-014D4CAE3FB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978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A107-4286-4D3E-9BAA-BE0DB6DE5E6E}" type="datetime1">
              <a:rPr lang="en-GB" smtClean="0"/>
              <a:t>16/05/2014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6665-1702-4587-9472-1860F51A7B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83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69B3-D8D8-43F4-99BF-CB7CD504FB62}" type="datetime1">
              <a:rPr lang="en-GB" smtClean="0"/>
              <a:t>16/05/2014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6665-1702-4587-9472-1860F51A7B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279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F9DB-4035-4CF6-982B-127FBC893237}" type="datetime1">
              <a:rPr lang="en-GB" smtClean="0"/>
              <a:t>16/05/2014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6665-1702-4587-9472-1860F51A7B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448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BED4-23B7-4909-BCB2-5D0574179F51}" type="datetime1">
              <a:rPr lang="en-GB" smtClean="0"/>
              <a:t>16/05/2014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6665-1702-4587-9472-1860F51A7B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441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CE5D7-A0F6-4748-A3DD-116ED2699FF8}" type="datetime1">
              <a:rPr lang="en-GB" smtClean="0"/>
              <a:t>16/05/2014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6665-1702-4587-9472-1860F51A7B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127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8C7A-43EE-4B80-A0CA-E69938D16733}" type="datetime1">
              <a:rPr lang="en-GB" smtClean="0"/>
              <a:t>16/05/2014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6665-1702-4587-9472-1860F51A7B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06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DAFAA-4042-46B6-A1FF-57E87878E0B1}" type="datetime1">
              <a:rPr lang="en-GB" smtClean="0"/>
              <a:t>16/05/2014</a:t>
            </a:fld>
            <a:endParaRPr lang="en-GB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6665-1702-4587-9472-1860F51A7B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17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D1B68-73DF-4D5B-AEBE-4F830D879E2E}" type="datetime1">
              <a:rPr lang="en-GB" smtClean="0"/>
              <a:t>16/05/2014</a:t>
            </a:fld>
            <a:endParaRPr lang="en-GB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6665-1702-4587-9472-1860F51A7B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380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DC675-EBF8-4047-BD77-E32B225748B2}" type="datetime1">
              <a:rPr lang="en-GB" smtClean="0"/>
              <a:t>16/05/2014</a:t>
            </a:fld>
            <a:endParaRPr lang="en-GB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6665-1702-4587-9472-1860F51A7B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739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00FD8-0FCC-4461-86CE-C11C81231B61}" type="datetime1">
              <a:rPr lang="en-GB" smtClean="0"/>
              <a:t>16/05/2014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6665-1702-4587-9472-1860F51A7B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148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1CEF-FB54-4788-8D87-588A5BDA7F41}" type="datetime1">
              <a:rPr lang="en-GB" smtClean="0"/>
              <a:t>16/05/2014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6665-1702-4587-9472-1860F51A7B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779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77823-65FA-4C07-B073-2660A1E05D74}" type="datetime1">
              <a:rPr lang="en-GB" smtClean="0"/>
              <a:t>16/05/2014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26665-1702-4587-9472-1860F51A7B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71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22048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rgbClr val="002060"/>
                </a:solidFill>
              </a:rPr>
              <a:t>Destinacijski menadžment i razvoj novih složenih turističkih proizvoda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31640" y="4077072"/>
            <a:ext cx="6400800" cy="1368152"/>
          </a:xfrm>
        </p:spPr>
        <p:txBody>
          <a:bodyPr>
            <a:normAutofit fontScale="85000" lnSpcReduction="10000"/>
          </a:bodyPr>
          <a:lstStyle/>
          <a:p>
            <a:r>
              <a:rPr lang="hr-HR" dirty="0" smtClean="0">
                <a:solidFill>
                  <a:schemeClr val="accent5">
                    <a:lumMod val="75000"/>
                  </a:schemeClr>
                </a:solidFill>
              </a:rPr>
              <a:t>Edukativna radionica</a:t>
            </a:r>
          </a:p>
          <a:p>
            <a:r>
              <a:rPr lang="hr-HR" dirty="0" smtClean="0">
                <a:solidFill>
                  <a:schemeClr val="accent5">
                    <a:lumMod val="75000"/>
                  </a:schemeClr>
                </a:solidFill>
              </a:rPr>
              <a:t>Željko Trezner, struč.spec.oec.</a:t>
            </a:r>
          </a:p>
          <a:p>
            <a:r>
              <a:rPr lang="hr-HR" dirty="0" smtClean="0">
                <a:solidFill>
                  <a:schemeClr val="accent5">
                    <a:lumMod val="75000"/>
                  </a:schemeClr>
                </a:solidFill>
              </a:rPr>
              <a:t>Omiš, 14.5.2014.</a:t>
            </a:r>
          </a:p>
          <a:p>
            <a:endParaRPr lang="en-GB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891237"/>
            <a:ext cx="1046162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292" y="404664"/>
            <a:ext cx="2651125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795" y="5921337"/>
            <a:ext cx="847016" cy="562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958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06531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r-HR" dirty="0" smtClean="0">
                <a:solidFill>
                  <a:srgbClr val="002060"/>
                </a:solidFill>
              </a:rPr>
              <a:t>Što je to održivi razvoj turističke destinacije?</a:t>
            </a:r>
          </a:p>
          <a:p>
            <a:pPr marL="0" indent="0" algn="ctr">
              <a:buNone/>
            </a:pPr>
            <a:endParaRPr lang="hr-HR" dirty="0">
              <a:solidFill>
                <a:srgbClr val="002060"/>
              </a:solidFill>
            </a:endParaRPr>
          </a:p>
          <a:p>
            <a:pPr algn="ctr"/>
            <a:r>
              <a:rPr lang="hr-HR" dirty="0" smtClean="0">
                <a:solidFill>
                  <a:srgbClr val="002060"/>
                </a:solidFill>
              </a:rPr>
              <a:t>Ra</a:t>
            </a:r>
            <a:r>
              <a:rPr lang="en-GB" dirty="0" err="1" smtClean="0">
                <a:solidFill>
                  <a:srgbClr val="002060"/>
                </a:solidFill>
              </a:rPr>
              <a:t>zvoj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koji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zadovoljava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naše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današnje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potrebe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bez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kompromitiranja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mogućnosti</a:t>
            </a:r>
            <a:r>
              <a:rPr lang="en-GB" dirty="0">
                <a:solidFill>
                  <a:srgbClr val="002060"/>
                </a:solidFill>
              </a:rPr>
              <a:t> da </a:t>
            </a:r>
            <a:r>
              <a:rPr lang="en-GB" dirty="0" err="1">
                <a:solidFill>
                  <a:srgbClr val="002060"/>
                </a:solidFill>
              </a:rPr>
              <a:t>ljudi</a:t>
            </a:r>
            <a:r>
              <a:rPr lang="en-GB" dirty="0">
                <a:solidFill>
                  <a:srgbClr val="002060"/>
                </a:solidFill>
              </a:rPr>
              <a:t> u </a:t>
            </a:r>
            <a:r>
              <a:rPr lang="en-GB" dirty="0" err="1">
                <a:solidFill>
                  <a:srgbClr val="002060"/>
                </a:solidFill>
              </a:rPr>
              <a:t>budućnosti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zadovolje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svoje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potrebe</a:t>
            </a:r>
            <a:endParaRPr lang="hr-HR" dirty="0" smtClean="0">
              <a:solidFill>
                <a:srgbClr val="002060"/>
              </a:solidFill>
            </a:endParaRPr>
          </a:p>
          <a:p>
            <a:pPr algn="ctr"/>
            <a:r>
              <a:rPr lang="hr-HR" dirty="0" smtClean="0">
                <a:solidFill>
                  <a:srgbClr val="002060"/>
                </a:solidFill>
              </a:rPr>
              <a:t>Razvoj </a:t>
            </a:r>
            <a:r>
              <a:rPr lang="en-GB" dirty="0" err="1" smtClean="0">
                <a:solidFill>
                  <a:srgbClr val="002060"/>
                </a:solidFill>
              </a:rPr>
              <a:t>koji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>
                <a:solidFill>
                  <a:srgbClr val="002060"/>
                </a:solidFill>
              </a:rPr>
              <a:t>je </a:t>
            </a:r>
            <a:r>
              <a:rPr lang="en-GB" dirty="0" err="1">
                <a:solidFill>
                  <a:srgbClr val="002060"/>
                </a:solidFill>
              </a:rPr>
              <a:t>ekonomski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održiv</a:t>
            </a:r>
            <a:r>
              <a:rPr lang="en-GB" dirty="0">
                <a:solidFill>
                  <a:srgbClr val="002060"/>
                </a:solidFill>
              </a:rPr>
              <a:t>, </a:t>
            </a:r>
            <a:r>
              <a:rPr lang="en-GB" dirty="0" err="1">
                <a:solidFill>
                  <a:srgbClr val="002060"/>
                </a:solidFill>
              </a:rPr>
              <a:t>ali</a:t>
            </a:r>
            <a:r>
              <a:rPr lang="en-GB" dirty="0">
                <a:solidFill>
                  <a:srgbClr val="002060"/>
                </a:solidFill>
              </a:rPr>
              <a:t> ne </a:t>
            </a:r>
            <a:r>
              <a:rPr lang="en-GB" dirty="0" err="1">
                <a:solidFill>
                  <a:srgbClr val="002060"/>
                </a:solidFill>
              </a:rPr>
              <a:t>uništava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resurse</a:t>
            </a:r>
            <a:r>
              <a:rPr lang="en-GB" dirty="0">
                <a:solidFill>
                  <a:srgbClr val="002060"/>
                </a:solidFill>
              </a:rPr>
              <a:t> o </a:t>
            </a:r>
            <a:r>
              <a:rPr lang="en-GB" dirty="0" err="1">
                <a:solidFill>
                  <a:srgbClr val="002060"/>
                </a:solidFill>
              </a:rPr>
              <a:t>kojima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ovisi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njegova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budućnost</a:t>
            </a:r>
            <a:r>
              <a:rPr lang="en-GB" dirty="0">
                <a:solidFill>
                  <a:srgbClr val="002060"/>
                </a:solidFill>
              </a:rPr>
              <a:t>, </a:t>
            </a:r>
            <a:r>
              <a:rPr lang="en-GB" dirty="0" err="1">
                <a:solidFill>
                  <a:srgbClr val="002060"/>
                </a:solidFill>
              </a:rPr>
              <a:t>posebice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okoliš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i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društvene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odnose</a:t>
            </a:r>
            <a:endParaRPr lang="en-GB" dirty="0">
              <a:solidFill>
                <a:srgbClr val="002060"/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703" y="132836"/>
            <a:ext cx="2651125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795" y="5921337"/>
            <a:ext cx="847016" cy="562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891237"/>
            <a:ext cx="1046162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144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700808"/>
            <a:ext cx="8424936" cy="406531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hr-HR" dirty="0">
                <a:solidFill>
                  <a:srgbClr val="002060"/>
                </a:solidFill>
              </a:rPr>
              <a:t>Što je to održivi razvoj turističke destinacije?</a:t>
            </a:r>
          </a:p>
          <a:p>
            <a:pPr marL="0" indent="0" algn="ctr">
              <a:buNone/>
            </a:pPr>
            <a:endParaRPr lang="hr-HR" dirty="0" smtClean="0">
              <a:solidFill>
                <a:srgbClr val="002060"/>
              </a:solidFill>
            </a:endParaRPr>
          </a:p>
          <a:p>
            <a:pPr algn="ctr"/>
            <a:r>
              <a:rPr lang="hr-HR" dirty="0" smtClean="0">
                <a:solidFill>
                  <a:srgbClr val="002060"/>
                </a:solidFill>
              </a:rPr>
              <a:t>Jedan od najvažnijih ciljeva destinacijskog menadžmenta</a:t>
            </a:r>
          </a:p>
          <a:p>
            <a:pPr algn="ctr"/>
            <a:r>
              <a:rPr lang="hr-HR" dirty="0" smtClean="0">
                <a:solidFill>
                  <a:srgbClr val="002060"/>
                </a:solidFill>
              </a:rPr>
              <a:t>Način ostvarivanja dugoročne konkurentnosti turističke destinacije</a:t>
            </a:r>
          </a:p>
          <a:p>
            <a:pPr algn="ctr"/>
            <a:r>
              <a:rPr lang="hr-HR" dirty="0" smtClean="0">
                <a:solidFill>
                  <a:srgbClr val="002060"/>
                </a:solidFill>
              </a:rPr>
              <a:t>Rezultat društveno odgovornog djelovanja poslovnih </a:t>
            </a:r>
            <a:r>
              <a:rPr lang="hr-HR" dirty="0">
                <a:solidFill>
                  <a:srgbClr val="002060"/>
                </a:solidFill>
              </a:rPr>
              <a:t>i drugih subjekata u turističkoj destinaciji </a:t>
            </a:r>
            <a:endParaRPr lang="hr-HR" dirty="0" smtClean="0">
              <a:solidFill>
                <a:srgbClr val="002060"/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703" y="132836"/>
            <a:ext cx="2651125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795" y="5921337"/>
            <a:ext cx="847016" cy="562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891237"/>
            <a:ext cx="1046162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144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06531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hr-HR" dirty="0" smtClean="0">
                <a:solidFill>
                  <a:srgbClr val="002060"/>
                </a:solidFill>
              </a:rPr>
              <a:t>Održivi razvoj je usmjeren na:</a:t>
            </a:r>
          </a:p>
          <a:p>
            <a:pPr marL="0" indent="0" algn="ctr">
              <a:buNone/>
            </a:pPr>
            <a:endParaRPr lang="hr-HR" dirty="0" smtClean="0">
              <a:solidFill>
                <a:srgbClr val="002060"/>
              </a:solidFill>
            </a:endParaRPr>
          </a:p>
          <a:p>
            <a:pPr algn="ctr"/>
            <a:r>
              <a:rPr lang="hr-HR" dirty="0" smtClean="0">
                <a:solidFill>
                  <a:srgbClr val="002060"/>
                </a:solidFill>
              </a:rPr>
              <a:t>Ekonomsku održivost</a:t>
            </a:r>
          </a:p>
          <a:p>
            <a:pPr algn="ctr"/>
            <a:r>
              <a:rPr lang="hr-HR" dirty="0" smtClean="0">
                <a:solidFill>
                  <a:srgbClr val="002060"/>
                </a:solidFill>
              </a:rPr>
              <a:t>Boljitak lokalne zajednice</a:t>
            </a:r>
          </a:p>
          <a:p>
            <a:pPr algn="ctr"/>
            <a:r>
              <a:rPr lang="hr-HR" dirty="0" smtClean="0">
                <a:solidFill>
                  <a:srgbClr val="002060"/>
                </a:solidFill>
              </a:rPr>
              <a:t>Kvalitetu radnih mjesta</a:t>
            </a:r>
          </a:p>
          <a:p>
            <a:pPr algn="ctr"/>
            <a:r>
              <a:rPr lang="hr-HR" dirty="0" smtClean="0">
                <a:solidFill>
                  <a:srgbClr val="002060"/>
                </a:solidFill>
              </a:rPr>
              <a:t>Društvenu pravednost</a:t>
            </a:r>
          </a:p>
          <a:p>
            <a:pPr algn="ctr"/>
            <a:r>
              <a:rPr lang="hr-HR" dirty="0" smtClean="0">
                <a:solidFill>
                  <a:srgbClr val="002060"/>
                </a:solidFill>
              </a:rPr>
              <a:t>Zadovoljstvo posjetitelja</a:t>
            </a:r>
          </a:p>
          <a:p>
            <a:pPr algn="ctr"/>
            <a:r>
              <a:rPr lang="hr-HR" dirty="0" smtClean="0">
                <a:solidFill>
                  <a:srgbClr val="002060"/>
                </a:solidFill>
              </a:rPr>
              <a:t>Lokalno upravljanje</a:t>
            </a:r>
          </a:p>
          <a:p>
            <a:pPr algn="ctr"/>
            <a:endParaRPr lang="en-GB" dirty="0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703" y="132836"/>
            <a:ext cx="2651125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795" y="5921337"/>
            <a:ext cx="847016" cy="562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891237"/>
            <a:ext cx="1046162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144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06531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hr-HR" dirty="0" smtClean="0">
                <a:solidFill>
                  <a:srgbClr val="002060"/>
                </a:solidFill>
              </a:rPr>
              <a:t>Održivi razvoj je usmjeren na:</a:t>
            </a:r>
          </a:p>
          <a:p>
            <a:pPr marL="0" indent="0" algn="ctr">
              <a:buNone/>
            </a:pPr>
            <a:endParaRPr lang="hr-HR" dirty="0" smtClean="0">
              <a:solidFill>
                <a:srgbClr val="002060"/>
              </a:solidFill>
            </a:endParaRPr>
          </a:p>
          <a:p>
            <a:pPr algn="ctr"/>
            <a:r>
              <a:rPr lang="hr-HR" dirty="0" smtClean="0">
                <a:solidFill>
                  <a:srgbClr val="002060"/>
                </a:solidFill>
              </a:rPr>
              <a:t>Blagostanje zajednice</a:t>
            </a:r>
          </a:p>
          <a:p>
            <a:pPr algn="ctr"/>
            <a:r>
              <a:rPr lang="hr-HR" dirty="0" smtClean="0">
                <a:solidFill>
                  <a:srgbClr val="002060"/>
                </a:solidFill>
              </a:rPr>
              <a:t>Kulturno bogatstvo</a:t>
            </a:r>
          </a:p>
          <a:p>
            <a:pPr algn="ctr"/>
            <a:r>
              <a:rPr lang="hr-HR" dirty="0" smtClean="0">
                <a:solidFill>
                  <a:srgbClr val="002060"/>
                </a:solidFill>
              </a:rPr>
              <a:t>Fizički integritet krajobraza</a:t>
            </a:r>
          </a:p>
          <a:p>
            <a:pPr algn="ctr"/>
            <a:r>
              <a:rPr lang="hr-HR" dirty="0" smtClean="0">
                <a:solidFill>
                  <a:srgbClr val="002060"/>
                </a:solidFill>
              </a:rPr>
              <a:t>Biološku raznolikost</a:t>
            </a:r>
          </a:p>
          <a:p>
            <a:pPr algn="ctr"/>
            <a:r>
              <a:rPr lang="hr-HR" dirty="0" smtClean="0">
                <a:solidFill>
                  <a:srgbClr val="002060"/>
                </a:solidFill>
              </a:rPr>
              <a:t>Učinkovito korištenje resursa</a:t>
            </a:r>
          </a:p>
          <a:p>
            <a:pPr algn="ctr"/>
            <a:r>
              <a:rPr lang="hr-HR" dirty="0" smtClean="0">
                <a:solidFill>
                  <a:srgbClr val="002060"/>
                </a:solidFill>
              </a:rPr>
              <a:t>Čistoću okoliša</a:t>
            </a:r>
          </a:p>
          <a:p>
            <a:pPr algn="ctr"/>
            <a:endParaRPr lang="en-GB" dirty="0">
              <a:solidFill>
                <a:srgbClr val="002060"/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703" y="132836"/>
            <a:ext cx="2651125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795" y="5921337"/>
            <a:ext cx="847016" cy="562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891237"/>
            <a:ext cx="1046162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2080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06531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r-HR" dirty="0">
                <a:solidFill>
                  <a:srgbClr val="002060"/>
                </a:solidFill>
              </a:rPr>
              <a:t>Suvremeni turizam obilježava visoka razina polarizacije: </a:t>
            </a:r>
            <a:endParaRPr lang="hr-HR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hr-HR" dirty="0">
              <a:solidFill>
                <a:srgbClr val="002060"/>
              </a:solidFill>
            </a:endParaRPr>
          </a:p>
          <a:p>
            <a:pPr algn="ctr"/>
            <a:r>
              <a:rPr lang="hr-HR" dirty="0" smtClean="0">
                <a:solidFill>
                  <a:srgbClr val="002060"/>
                </a:solidFill>
              </a:rPr>
              <a:t>s </a:t>
            </a:r>
            <a:r>
              <a:rPr lang="hr-HR" dirty="0">
                <a:solidFill>
                  <a:srgbClr val="002060"/>
                </a:solidFill>
              </a:rPr>
              <a:t>jedne strane je velik broj turista privučen aktivnostima odmora i rekreacije, </a:t>
            </a:r>
            <a:endParaRPr lang="hr-HR" dirty="0" smtClean="0">
              <a:solidFill>
                <a:srgbClr val="002060"/>
              </a:solidFill>
            </a:endParaRPr>
          </a:p>
          <a:p>
            <a:pPr algn="ctr"/>
            <a:r>
              <a:rPr lang="hr-HR" dirty="0" smtClean="0">
                <a:solidFill>
                  <a:srgbClr val="002060"/>
                </a:solidFill>
              </a:rPr>
              <a:t>a </a:t>
            </a:r>
            <a:r>
              <a:rPr lang="hr-HR" dirty="0">
                <a:solidFill>
                  <a:srgbClr val="002060"/>
                </a:solidFill>
              </a:rPr>
              <a:t>s druge strane mali broj turista privlači velik broj posebnih oblika </a:t>
            </a:r>
            <a:r>
              <a:rPr lang="hr-HR" dirty="0" smtClean="0">
                <a:solidFill>
                  <a:srgbClr val="002060"/>
                </a:solidFill>
              </a:rPr>
              <a:t>turizma vezanih uz posebne interese. </a:t>
            </a:r>
            <a:endParaRPr lang="en-GB" dirty="0">
              <a:solidFill>
                <a:srgbClr val="002060"/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703" y="132836"/>
            <a:ext cx="2651125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795" y="5921337"/>
            <a:ext cx="847016" cy="562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891237"/>
            <a:ext cx="1046162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717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0457" y="1988840"/>
            <a:ext cx="8229600" cy="1080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dirty="0">
                <a:solidFill>
                  <a:srgbClr val="002060"/>
                </a:solidFill>
              </a:rPr>
              <a:t>Ključni konkurentski </a:t>
            </a:r>
            <a:r>
              <a:rPr lang="hr-HR" dirty="0" smtClean="0">
                <a:solidFill>
                  <a:srgbClr val="002060"/>
                </a:solidFill>
              </a:rPr>
              <a:t>koncepti suvremenog turizma:</a:t>
            </a:r>
            <a:endParaRPr lang="hr-HR" dirty="0">
              <a:solidFill>
                <a:srgbClr val="002060"/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703" y="132836"/>
            <a:ext cx="2651125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795" y="5921337"/>
            <a:ext cx="847016" cy="562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891237"/>
            <a:ext cx="1046162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zervirano mjesto sadržaja 2"/>
          <p:cNvSpPr txBox="1">
            <a:spLocks/>
          </p:cNvSpPr>
          <p:nvPr/>
        </p:nvSpPr>
        <p:spPr>
          <a:xfrm>
            <a:off x="469403" y="3429000"/>
            <a:ext cx="3814565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hr-HR" sz="3000" b="1" dirty="0" smtClean="0">
                <a:solidFill>
                  <a:srgbClr val="002060"/>
                </a:solidFill>
              </a:rPr>
              <a:t>cjenovna privlačnost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hr-HR" sz="3000" b="1" dirty="0" err="1" smtClean="0">
                <a:solidFill>
                  <a:srgbClr val="002060"/>
                </a:solidFill>
              </a:rPr>
              <a:t>vs</a:t>
            </a:r>
            <a:r>
              <a:rPr lang="hr-HR" sz="3000" b="1" dirty="0" smtClean="0">
                <a:solidFill>
                  <a:srgbClr val="002060"/>
                </a:solidFill>
              </a:rPr>
              <a:t>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hr-HR" sz="3000" b="1" dirty="0" smtClean="0">
                <a:solidFill>
                  <a:srgbClr val="002060"/>
                </a:solidFill>
              </a:rPr>
              <a:t>specijalizacija </a:t>
            </a:r>
            <a:endParaRPr lang="en-GB" sz="3000" b="1" dirty="0"/>
          </a:p>
        </p:txBody>
      </p:sp>
      <p:sp>
        <p:nvSpPr>
          <p:cNvPr id="9" name="Rezervirano mjesto sadržaja 2"/>
          <p:cNvSpPr txBox="1">
            <a:spLocks/>
          </p:cNvSpPr>
          <p:nvPr/>
        </p:nvSpPr>
        <p:spPr>
          <a:xfrm>
            <a:off x="4283968" y="3429000"/>
            <a:ext cx="4608512" cy="18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r-HR" b="1" dirty="0">
                <a:solidFill>
                  <a:srgbClr val="002060"/>
                </a:solidFill>
              </a:rPr>
              <a:t>masovni odmorišni turizam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hr-HR" b="1" dirty="0" err="1" smtClean="0">
                <a:solidFill>
                  <a:srgbClr val="002060"/>
                </a:solidFill>
              </a:rPr>
              <a:t>vs</a:t>
            </a:r>
            <a:r>
              <a:rPr lang="hr-HR" b="1" dirty="0" smtClean="0">
                <a:solidFill>
                  <a:srgbClr val="002060"/>
                </a:solidFill>
              </a:rPr>
              <a:t>. </a:t>
            </a:r>
          </a:p>
          <a:p>
            <a:pPr marL="0" indent="0" algn="ctr">
              <a:buNone/>
            </a:pPr>
            <a:r>
              <a:rPr lang="hr-HR" b="1" dirty="0">
                <a:solidFill>
                  <a:srgbClr val="002060"/>
                </a:solidFill>
              </a:rPr>
              <a:t>turizam posebnih interesa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65144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06531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hr-HR" dirty="0">
                <a:solidFill>
                  <a:srgbClr val="002060"/>
                </a:solidFill>
              </a:rPr>
              <a:t>Turizam posebnih interesa je oblik turizma u kojem dominira motiv putovanja vezan uz specifičan interes, struku ili hobi turista</a:t>
            </a:r>
            <a:r>
              <a:rPr lang="hr-HR" dirty="0" smtClean="0">
                <a:solidFill>
                  <a:srgbClr val="002060"/>
                </a:solidFill>
              </a:rPr>
              <a:t>.</a:t>
            </a:r>
          </a:p>
          <a:p>
            <a:pPr marL="0" indent="0" algn="ctr">
              <a:buNone/>
            </a:pPr>
            <a:endParaRPr lang="hr-HR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hr-HR" dirty="0">
                <a:solidFill>
                  <a:srgbClr val="002060"/>
                </a:solidFill>
              </a:rPr>
              <a:t>...za ljubitelje promatranja ptica, bilja, arheologije, arhitekture, povijesti, ronjenja, jahanja, alpinizma, speleologije, veslanja, biciklizma, glazbe, fotografije, slikanja, gastronomije, enologije, geologije i tako </a:t>
            </a:r>
            <a:r>
              <a:rPr lang="hr-HR" dirty="0" err="1">
                <a:solidFill>
                  <a:srgbClr val="002060"/>
                </a:solidFill>
              </a:rPr>
              <a:t>redom..</a:t>
            </a:r>
            <a:r>
              <a:rPr lang="hr-HR" dirty="0">
                <a:solidFill>
                  <a:srgbClr val="002060"/>
                </a:solidFill>
              </a:rPr>
              <a:t>. </a:t>
            </a:r>
          </a:p>
          <a:p>
            <a:pPr marL="0" indent="0" algn="ctr">
              <a:buNone/>
            </a:pPr>
            <a:endParaRPr lang="hr-HR" dirty="0">
              <a:solidFill>
                <a:srgbClr val="002060"/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703" y="132836"/>
            <a:ext cx="2651125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795" y="5921337"/>
            <a:ext cx="847016" cy="562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891237"/>
            <a:ext cx="1046162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144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06531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hr-HR" dirty="0" smtClean="0">
                <a:solidFill>
                  <a:srgbClr val="002060"/>
                </a:solidFill>
              </a:rPr>
              <a:t>Iz </a:t>
            </a:r>
            <a:r>
              <a:rPr lang="hr-HR" dirty="0">
                <a:solidFill>
                  <a:srgbClr val="002060"/>
                </a:solidFill>
              </a:rPr>
              <a:t>gledišta turističke destinacije koja se profilira na temelju svoje atrakcijske osnove, </a:t>
            </a:r>
            <a:r>
              <a:rPr lang="hr-HR" dirty="0" smtClean="0">
                <a:solidFill>
                  <a:srgbClr val="002060"/>
                </a:solidFill>
              </a:rPr>
              <a:t>turizam posebnih interesa je vrlo važan </a:t>
            </a:r>
            <a:r>
              <a:rPr lang="hr-HR" dirty="0">
                <a:solidFill>
                  <a:srgbClr val="002060"/>
                </a:solidFill>
              </a:rPr>
              <a:t>i bez obzira na </a:t>
            </a:r>
            <a:r>
              <a:rPr lang="hr-HR" dirty="0" smtClean="0">
                <a:solidFill>
                  <a:srgbClr val="002060"/>
                </a:solidFill>
              </a:rPr>
              <a:t>razmjerno malen tržišni </a:t>
            </a:r>
            <a:r>
              <a:rPr lang="hr-HR" dirty="0">
                <a:solidFill>
                  <a:srgbClr val="002060"/>
                </a:solidFill>
              </a:rPr>
              <a:t>udio. </a:t>
            </a:r>
            <a:endParaRPr lang="hr-HR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hr-HR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hr-HR" dirty="0" smtClean="0">
                <a:solidFill>
                  <a:srgbClr val="002060"/>
                </a:solidFill>
              </a:rPr>
              <a:t>Zbog </a:t>
            </a:r>
            <a:r>
              <a:rPr lang="hr-HR" dirty="0">
                <a:solidFill>
                  <a:srgbClr val="002060"/>
                </a:solidFill>
              </a:rPr>
              <a:t>manje mogućnosti supstitucije tako specifičnih aktivnosti one redovito privlače cjenovno manje osjetljive potrošače nego što su </a:t>
            </a:r>
            <a:r>
              <a:rPr lang="hr-HR" dirty="0" smtClean="0">
                <a:solidFill>
                  <a:srgbClr val="002060"/>
                </a:solidFill>
              </a:rPr>
              <a:t>tradicionalni </a:t>
            </a:r>
            <a:r>
              <a:rPr lang="hr-HR" dirty="0">
                <a:solidFill>
                  <a:srgbClr val="002060"/>
                </a:solidFill>
              </a:rPr>
              <a:t>turisti.</a:t>
            </a:r>
            <a:endParaRPr lang="en-GB" dirty="0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703" y="132836"/>
            <a:ext cx="2651125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795" y="5921337"/>
            <a:ext cx="847016" cy="562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891237"/>
            <a:ext cx="1046162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144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06531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r-HR" dirty="0" smtClean="0">
                <a:solidFill>
                  <a:srgbClr val="002060"/>
                </a:solidFill>
              </a:rPr>
              <a:t>Koji su najvažniji proizvodi destinacijskih menadžment kompanija?</a:t>
            </a:r>
          </a:p>
          <a:p>
            <a:pPr marL="0" indent="0" algn="ctr">
              <a:buNone/>
            </a:pPr>
            <a:endParaRPr lang="hr-HR" dirty="0" smtClean="0">
              <a:solidFill>
                <a:srgbClr val="002060"/>
              </a:solidFill>
            </a:endParaRPr>
          </a:p>
          <a:p>
            <a:pPr algn="ctr"/>
            <a:r>
              <a:rPr lang="hr-HR" dirty="0" smtClean="0">
                <a:solidFill>
                  <a:srgbClr val="002060"/>
                </a:solidFill>
              </a:rPr>
              <a:t>Paket aranžmani, izleti, skupovi, događanja</a:t>
            </a:r>
          </a:p>
          <a:p>
            <a:pPr algn="ctr"/>
            <a:r>
              <a:rPr lang="hr-HR" dirty="0" smtClean="0">
                <a:solidFill>
                  <a:srgbClr val="002060"/>
                </a:solidFill>
              </a:rPr>
              <a:t>To su redom složeni turistički proizvodi s visokom dodanom vrijednošću</a:t>
            </a:r>
          </a:p>
          <a:p>
            <a:pPr algn="ctr"/>
            <a:r>
              <a:rPr lang="hr-HR" dirty="0" smtClean="0">
                <a:solidFill>
                  <a:srgbClr val="002060"/>
                </a:solidFill>
              </a:rPr>
              <a:t>Sadrže aktivnosti koje su razlog dolaska u turističku destinaciju</a:t>
            </a:r>
            <a:endParaRPr lang="hr-HR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703" y="132836"/>
            <a:ext cx="2651125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795" y="5921337"/>
            <a:ext cx="847016" cy="562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891237"/>
            <a:ext cx="1046162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144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06531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r-HR" dirty="0">
                <a:solidFill>
                  <a:srgbClr val="002060"/>
                </a:solidFill>
              </a:rPr>
              <a:t>Zbog čega je razvoj složenih turističkih proizvoda važan za turističku destinaciju? </a:t>
            </a:r>
            <a:endParaRPr lang="hr-HR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hr-HR" dirty="0">
              <a:solidFill>
                <a:srgbClr val="002060"/>
              </a:solidFill>
            </a:endParaRPr>
          </a:p>
          <a:p>
            <a:pPr algn="ctr"/>
            <a:r>
              <a:rPr lang="en-GB" dirty="0" err="1" smtClean="0">
                <a:solidFill>
                  <a:srgbClr val="002060"/>
                </a:solidFill>
              </a:rPr>
              <a:t>podižu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razinu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atraktivnosti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destinacije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i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generiraju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novu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potražnju</a:t>
            </a:r>
            <a:endParaRPr lang="hr-HR" dirty="0" smtClean="0">
              <a:solidFill>
                <a:srgbClr val="002060"/>
              </a:solidFill>
            </a:endParaRPr>
          </a:p>
          <a:p>
            <a:pPr algn="ctr"/>
            <a:r>
              <a:rPr lang="hr-HR" dirty="0">
                <a:solidFill>
                  <a:srgbClr val="002060"/>
                </a:solidFill>
              </a:rPr>
              <a:t>zahvaćaju cjenovno manje elastičnu potražnju i </a:t>
            </a:r>
            <a:r>
              <a:rPr lang="hr-HR" dirty="0" smtClean="0">
                <a:solidFill>
                  <a:srgbClr val="002060"/>
                </a:solidFill>
              </a:rPr>
              <a:t>usmjeravaju </a:t>
            </a:r>
            <a:r>
              <a:rPr lang="hr-HR" dirty="0">
                <a:solidFill>
                  <a:srgbClr val="002060"/>
                </a:solidFill>
              </a:rPr>
              <a:t>tu potražnju u razdoblja kada je </a:t>
            </a:r>
            <a:r>
              <a:rPr lang="hr-HR" dirty="0" smtClean="0">
                <a:solidFill>
                  <a:srgbClr val="002060"/>
                </a:solidFill>
              </a:rPr>
              <a:t>ona smanjena i na područja za koja je niska</a:t>
            </a:r>
            <a:endParaRPr lang="en-GB" dirty="0">
              <a:solidFill>
                <a:srgbClr val="002060"/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703" y="132836"/>
            <a:ext cx="2651125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795" y="5921337"/>
            <a:ext cx="847016" cy="562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891237"/>
            <a:ext cx="1046162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144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633268"/>
          </a:xfrm>
        </p:spPr>
        <p:txBody>
          <a:bodyPr/>
          <a:lstStyle/>
          <a:p>
            <a:pPr marL="0" indent="0" algn="ctr">
              <a:buNone/>
            </a:pPr>
            <a:r>
              <a:rPr lang="hr-HR" dirty="0" smtClean="0">
                <a:solidFill>
                  <a:srgbClr val="002060"/>
                </a:solidFill>
              </a:rPr>
              <a:t>Kako ćemo raditi:</a:t>
            </a:r>
          </a:p>
          <a:p>
            <a:pPr marL="0" indent="0" algn="ctr">
              <a:buNone/>
            </a:pPr>
            <a:endParaRPr lang="hr-HR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hr-HR" dirty="0" smtClean="0">
                <a:solidFill>
                  <a:srgbClr val="002060"/>
                </a:solidFill>
              </a:rPr>
              <a:t>Uvodno predavanje: </a:t>
            </a:r>
            <a:r>
              <a:rPr lang="pl-PL" dirty="0" smtClean="0">
                <a:solidFill>
                  <a:srgbClr val="002060"/>
                </a:solidFill>
              </a:rPr>
              <a:t>11:00-12:30</a:t>
            </a:r>
          </a:p>
          <a:p>
            <a:pPr marL="0" indent="0" algn="ctr">
              <a:buNone/>
            </a:pPr>
            <a:r>
              <a:rPr lang="pl-PL" dirty="0" smtClean="0">
                <a:solidFill>
                  <a:srgbClr val="002060"/>
                </a:solidFill>
              </a:rPr>
              <a:t>Pauza </a:t>
            </a:r>
            <a:r>
              <a:rPr lang="pl-PL" dirty="0">
                <a:solidFill>
                  <a:srgbClr val="002060"/>
                </a:solidFill>
              </a:rPr>
              <a:t>za </a:t>
            </a:r>
            <a:r>
              <a:rPr lang="pl-PL" dirty="0" smtClean="0">
                <a:solidFill>
                  <a:srgbClr val="002060"/>
                </a:solidFill>
              </a:rPr>
              <a:t>kavu: 12:30-13:00</a:t>
            </a:r>
          </a:p>
          <a:p>
            <a:pPr marL="0" indent="0" algn="ctr">
              <a:buNone/>
            </a:pPr>
            <a:r>
              <a:rPr lang="pl-PL" dirty="0" smtClean="0">
                <a:solidFill>
                  <a:srgbClr val="002060"/>
                </a:solidFill>
              </a:rPr>
              <a:t>Radionica</a:t>
            </a:r>
            <a:r>
              <a:rPr lang="pl-PL" dirty="0">
                <a:solidFill>
                  <a:srgbClr val="002060"/>
                </a:solidFill>
              </a:rPr>
              <a:t>: 13:00-14:30</a:t>
            </a:r>
            <a:endParaRPr lang="en-GB" dirty="0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703" y="132836"/>
            <a:ext cx="2651125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795" y="5921337"/>
            <a:ext cx="847016" cy="562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891237"/>
            <a:ext cx="1046162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577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0653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r-HR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hr-HR" dirty="0" smtClean="0">
                <a:solidFill>
                  <a:srgbClr val="002060"/>
                </a:solidFill>
              </a:rPr>
              <a:t>Zašto već nemamo razvijene </a:t>
            </a:r>
            <a:r>
              <a:rPr lang="hr-HR" dirty="0">
                <a:solidFill>
                  <a:srgbClr val="002060"/>
                </a:solidFill>
              </a:rPr>
              <a:t>složene turističke proizvode za tržište posebnih </a:t>
            </a:r>
            <a:r>
              <a:rPr lang="hr-HR" dirty="0" smtClean="0">
                <a:solidFill>
                  <a:srgbClr val="002060"/>
                </a:solidFill>
              </a:rPr>
              <a:t>interesa na zadovoljavajućoj razini?</a:t>
            </a:r>
          </a:p>
          <a:p>
            <a:pPr marL="0" indent="0" algn="ctr">
              <a:buNone/>
            </a:pPr>
            <a:endParaRPr lang="hr-HR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hr-HR" dirty="0" smtClean="0">
                <a:solidFill>
                  <a:srgbClr val="002060"/>
                </a:solidFill>
              </a:rPr>
              <a:t>Kako </a:t>
            </a:r>
            <a:r>
              <a:rPr lang="hr-HR" dirty="0">
                <a:solidFill>
                  <a:srgbClr val="002060"/>
                </a:solidFill>
              </a:rPr>
              <a:t>razviti složene turističke proizvode za tržište posebnih interesa</a:t>
            </a:r>
            <a:r>
              <a:rPr lang="hr-HR" dirty="0" smtClean="0">
                <a:solidFill>
                  <a:srgbClr val="002060"/>
                </a:solidFill>
              </a:rPr>
              <a:t>?</a:t>
            </a:r>
            <a:endParaRPr lang="hr-HR" dirty="0">
              <a:solidFill>
                <a:srgbClr val="002060"/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703" y="132836"/>
            <a:ext cx="2651125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795" y="5921337"/>
            <a:ext cx="847016" cy="562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891237"/>
            <a:ext cx="1046162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144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06531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r-HR" dirty="0" smtClean="0">
                <a:solidFill>
                  <a:srgbClr val="002060"/>
                </a:solidFill>
              </a:rPr>
              <a:t>U </a:t>
            </a:r>
            <a:r>
              <a:rPr lang="hr-HR" dirty="0">
                <a:solidFill>
                  <a:srgbClr val="002060"/>
                </a:solidFill>
              </a:rPr>
              <a:t>kojem području </a:t>
            </a:r>
            <a:r>
              <a:rPr lang="hr-HR" dirty="0" smtClean="0">
                <a:solidFill>
                  <a:srgbClr val="002060"/>
                </a:solidFill>
              </a:rPr>
              <a:t>zapravo želimo </a:t>
            </a:r>
            <a:r>
              <a:rPr lang="hr-HR" dirty="0">
                <a:solidFill>
                  <a:srgbClr val="002060"/>
                </a:solidFill>
              </a:rPr>
              <a:t>biti?</a:t>
            </a:r>
          </a:p>
          <a:p>
            <a:pPr marL="0" indent="0" algn="ctr">
              <a:buNone/>
            </a:pPr>
            <a:endParaRPr lang="hr-HR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hr-HR" dirty="0">
                <a:solidFill>
                  <a:srgbClr val="002060"/>
                </a:solidFill>
              </a:rPr>
              <a:t>Gdje postoji artikulirana usluga koja zadovoljava neku potrebu i prepoznati su potrošači koji je žele kupiti (tu su svi ostali</a:t>
            </a:r>
            <a:r>
              <a:rPr lang="hr-HR" dirty="0" smtClean="0">
                <a:solidFill>
                  <a:srgbClr val="002060"/>
                </a:solidFill>
              </a:rPr>
              <a:t>)</a:t>
            </a:r>
          </a:p>
          <a:p>
            <a:pPr marL="0" indent="0" algn="ctr">
              <a:buNone/>
            </a:pPr>
            <a:r>
              <a:rPr lang="hr-HR" dirty="0">
                <a:solidFill>
                  <a:srgbClr val="002060"/>
                </a:solidFill>
              </a:rPr>
              <a:t>ili</a:t>
            </a:r>
          </a:p>
          <a:p>
            <a:pPr marL="0" indent="0" algn="ctr">
              <a:buNone/>
            </a:pPr>
            <a:r>
              <a:rPr lang="hr-HR" dirty="0">
                <a:solidFill>
                  <a:srgbClr val="002060"/>
                </a:solidFill>
              </a:rPr>
              <a:t>u području neiskorištenih mogućnosti (tu smo najvjerojatnije sami)</a:t>
            </a:r>
          </a:p>
          <a:p>
            <a:pPr marL="0" indent="0" algn="ctr">
              <a:buNone/>
            </a:pPr>
            <a:endParaRPr lang="hr-HR" dirty="0">
              <a:solidFill>
                <a:srgbClr val="002060"/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703" y="132836"/>
            <a:ext cx="2651125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795" y="5921337"/>
            <a:ext cx="847016" cy="562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891237"/>
            <a:ext cx="1046162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144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065316"/>
          </a:xfrm>
        </p:spPr>
        <p:txBody>
          <a:bodyPr/>
          <a:lstStyle/>
          <a:p>
            <a:pPr marL="0" indent="0" algn="ctr">
              <a:buNone/>
            </a:pPr>
            <a:endParaRPr lang="hr-HR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hr-HR" dirty="0" smtClean="0">
                <a:solidFill>
                  <a:srgbClr val="002060"/>
                </a:solidFill>
              </a:rPr>
              <a:t>Gdje </a:t>
            </a:r>
            <a:r>
              <a:rPr lang="hr-HR" dirty="0">
                <a:solidFill>
                  <a:srgbClr val="002060"/>
                </a:solidFill>
              </a:rPr>
              <a:t>je područje neiskorištenih mogućnosti?</a:t>
            </a:r>
          </a:p>
          <a:p>
            <a:pPr marL="0" indent="0" algn="ctr">
              <a:buNone/>
            </a:pPr>
            <a:endParaRPr lang="hr-HR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hr-HR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hr-HR" dirty="0">
                <a:solidFill>
                  <a:srgbClr val="002060"/>
                </a:solidFill>
              </a:rPr>
              <a:t>Tamo gdje imamo resurse koji drugi nemaju </a:t>
            </a:r>
            <a:r>
              <a:rPr lang="hr-HR" dirty="0" smtClean="0">
                <a:solidFill>
                  <a:srgbClr val="002060"/>
                </a:solidFill>
              </a:rPr>
              <a:t>i/ili </a:t>
            </a:r>
            <a:r>
              <a:rPr lang="hr-HR" dirty="0">
                <a:solidFill>
                  <a:srgbClr val="002060"/>
                </a:solidFill>
              </a:rPr>
              <a:t>s kojima možemo stvoriti novi doživljaj!</a:t>
            </a: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703" y="132836"/>
            <a:ext cx="2651125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795" y="5921337"/>
            <a:ext cx="847016" cy="562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891237"/>
            <a:ext cx="1046162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816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0653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r-HR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hr-HR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hr-HR" dirty="0" smtClean="0">
                <a:solidFill>
                  <a:srgbClr val="002060"/>
                </a:solidFill>
              </a:rPr>
              <a:t>Nakon pauze za kavu otkrivat ćemo koje je područje neiskorištenih mogućnosti na projektnom području!</a:t>
            </a:r>
            <a:endParaRPr lang="hr-HR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hr-HR" dirty="0">
              <a:solidFill>
                <a:srgbClr val="002060"/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703" y="132836"/>
            <a:ext cx="2651125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795" y="5921337"/>
            <a:ext cx="847016" cy="562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891237"/>
            <a:ext cx="1046162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914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84929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r-HR" dirty="0" smtClean="0">
                <a:solidFill>
                  <a:srgbClr val="002060"/>
                </a:solidFill>
              </a:rPr>
              <a:t>Slijedi 5 kratkih videa u kojima je moguće na primjerima iz drugih turističkih destinacija identificirati osnovni resurs (atrakciju) i nositelje posebnih kompetencija koji stvaraju nove doživljaje. </a:t>
            </a:r>
          </a:p>
          <a:p>
            <a:pPr marL="0" indent="0" algn="ctr">
              <a:buNone/>
            </a:pPr>
            <a:endParaRPr lang="hr-HR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hr-HR" dirty="0" smtClean="0">
                <a:solidFill>
                  <a:srgbClr val="002060"/>
                </a:solidFill>
              </a:rPr>
              <a:t>Potom ćemo pokušati razviti ideje vezane uz moguće sadržaje u projektnom području.</a:t>
            </a:r>
            <a:endParaRPr lang="hr-HR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hr-HR" dirty="0">
              <a:solidFill>
                <a:srgbClr val="002060"/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703" y="132836"/>
            <a:ext cx="2651125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795" y="5921337"/>
            <a:ext cx="847016" cy="562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891237"/>
            <a:ext cx="1046162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086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0653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r-HR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hr-HR" dirty="0" smtClean="0">
                <a:solidFill>
                  <a:srgbClr val="002060"/>
                </a:solidFill>
              </a:rPr>
              <a:t>Što je u ovom videu osnovni resurs (atrakcija)? </a:t>
            </a:r>
          </a:p>
          <a:p>
            <a:pPr marL="0" indent="0" algn="ctr">
              <a:buNone/>
            </a:pPr>
            <a:endParaRPr lang="hr-HR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hr-HR" dirty="0" smtClean="0">
                <a:solidFill>
                  <a:srgbClr val="002060"/>
                </a:solidFill>
              </a:rPr>
              <a:t>Tko je u ovom slučaju nositelj posebnih kompetencija koji stvara novi doživljaj?</a:t>
            </a:r>
            <a:endParaRPr lang="hr-HR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hr-HR" dirty="0">
              <a:solidFill>
                <a:srgbClr val="002060"/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703" y="132836"/>
            <a:ext cx="2651125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795" y="5921337"/>
            <a:ext cx="847016" cy="562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891237"/>
            <a:ext cx="1046162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314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0653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r-HR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hr-HR" dirty="0" smtClean="0">
                <a:solidFill>
                  <a:srgbClr val="002060"/>
                </a:solidFill>
              </a:rPr>
              <a:t>Što je u ovom videu osnovni resurs (atrakcija)? </a:t>
            </a:r>
          </a:p>
          <a:p>
            <a:pPr marL="0" indent="0" algn="ctr">
              <a:buNone/>
            </a:pPr>
            <a:endParaRPr lang="hr-HR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hr-HR" dirty="0" smtClean="0">
                <a:solidFill>
                  <a:srgbClr val="002060"/>
                </a:solidFill>
              </a:rPr>
              <a:t>Tko je u ovom slučaju nositelj posebnih kompetencija koji stvara novi doživljaj?</a:t>
            </a:r>
            <a:endParaRPr lang="hr-HR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hr-HR" dirty="0">
              <a:solidFill>
                <a:srgbClr val="002060"/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703" y="132836"/>
            <a:ext cx="2651125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795" y="5921337"/>
            <a:ext cx="847016" cy="562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891237"/>
            <a:ext cx="1046162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914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0653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r-HR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hr-HR" dirty="0" smtClean="0">
                <a:solidFill>
                  <a:srgbClr val="002060"/>
                </a:solidFill>
              </a:rPr>
              <a:t>Što je u ovom videu osnovni resurs (atrakcija)? </a:t>
            </a:r>
          </a:p>
          <a:p>
            <a:pPr marL="0" indent="0" algn="ctr">
              <a:buNone/>
            </a:pPr>
            <a:endParaRPr lang="hr-HR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hr-HR" dirty="0" smtClean="0">
                <a:solidFill>
                  <a:srgbClr val="002060"/>
                </a:solidFill>
              </a:rPr>
              <a:t>Tko je u ovom slučaju nositelj posebnih kompetencija koji stvara novi doživljaj?</a:t>
            </a:r>
            <a:endParaRPr lang="hr-HR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hr-HR" dirty="0">
              <a:solidFill>
                <a:srgbClr val="002060"/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703" y="132836"/>
            <a:ext cx="2651125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795" y="5921337"/>
            <a:ext cx="847016" cy="562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891237"/>
            <a:ext cx="1046162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914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0653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r-HR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hr-HR" dirty="0" smtClean="0">
                <a:solidFill>
                  <a:srgbClr val="002060"/>
                </a:solidFill>
              </a:rPr>
              <a:t>Što je u ovom videu osnovni resurs (atrakcija)? </a:t>
            </a:r>
          </a:p>
          <a:p>
            <a:pPr marL="0" indent="0" algn="ctr">
              <a:buNone/>
            </a:pPr>
            <a:endParaRPr lang="hr-HR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hr-HR" dirty="0" smtClean="0">
                <a:solidFill>
                  <a:srgbClr val="002060"/>
                </a:solidFill>
              </a:rPr>
              <a:t>Tko je u ovom slučaju nositelj posebnih kompetencija koji stvara novi doživljaj?</a:t>
            </a:r>
            <a:endParaRPr lang="hr-HR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hr-HR" dirty="0">
              <a:solidFill>
                <a:srgbClr val="002060"/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703" y="132836"/>
            <a:ext cx="2651125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795" y="5921337"/>
            <a:ext cx="847016" cy="562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891237"/>
            <a:ext cx="1046162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914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0653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r-HR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hr-HR" dirty="0" smtClean="0">
                <a:solidFill>
                  <a:srgbClr val="002060"/>
                </a:solidFill>
              </a:rPr>
              <a:t>Što je u ovom videu osnovni resurs (atrakcija)? </a:t>
            </a:r>
          </a:p>
          <a:p>
            <a:pPr marL="0" indent="0" algn="ctr">
              <a:buNone/>
            </a:pPr>
            <a:endParaRPr lang="hr-HR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hr-HR" dirty="0" smtClean="0">
                <a:solidFill>
                  <a:srgbClr val="002060"/>
                </a:solidFill>
              </a:rPr>
              <a:t>Tko je u ovom slučaju nositelj posebnih kompetencija koji stvara novi doživljaj?</a:t>
            </a:r>
            <a:endParaRPr lang="hr-HR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hr-HR" dirty="0">
              <a:solidFill>
                <a:srgbClr val="002060"/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703" y="132836"/>
            <a:ext cx="2651125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795" y="5921337"/>
            <a:ext cx="847016" cy="562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891237"/>
            <a:ext cx="1046162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914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065316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hr-HR" dirty="0" smtClean="0">
                <a:solidFill>
                  <a:srgbClr val="002060"/>
                </a:solidFill>
              </a:rPr>
              <a:t>Koje ćemo teme obraditi:</a:t>
            </a:r>
          </a:p>
          <a:p>
            <a:pPr marL="0" indent="0" algn="ctr">
              <a:lnSpc>
                <a:spcPct val="120000"/>
              </a:lnSpc>
              <a:buNone/>
            </a:pPr>
            <a:endParaRPr lang="hr-HR" dirty="0" smtClean="0">
              <a:solidFill>
                <a:srgbClr val="002060"/>
              </a:solidFill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GB" dirty="0" smtClean="0"/>
              <a:t>•</a:t>
            </a:r>
            <a:r>
              <a:rPr lang="hr-HR" dirty="0" smtClean="0"/>
              <a:t> </a:t>
            </a:r>
            <a:r>
              <a:rPr lang="en-GB" dirty="0" smtClean="0">
                <a:solidFill>
                  <a:srgbClr val="002060"/>
                </a:solidFill>
              </a:rPr>
              <a:t>Turistička </a:t>
            </a:r>
            <a:r>
              <a:rPr lang="en-GB" dirty="0" err="1">
                <a:solidFill>
                  <a:srgbClr val="002060"/>
                </a:solidFill>
              </a:rPr>
              <a:t>destinacija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i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destinacijski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menadžment</a:t>
            </a:r>
            <a:endParaRPr lang="en-GB" dirty="0">
              <a:solidFill>
                <a:srgbClr val="002060"/>
              </a:solidFill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GB" dirty="0" smtClean="0">
                <a:solidFill>
                  <a:srgbClr val="002060"/>
                </a:solidFill>
              </a:rPr>
              <a:t>•</a:t>
            </a:r>
            <a:r>
              <a:rPr lang="hr-HR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Destinacijski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menadžment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i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održivi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razvoj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destinacije</a:t>
            </a:r>
            <a:endParaRPr lang="en-GB" dirty="0">
              <a:solidFill>
                <a:srgbClr val="002060"/>
              </a:solidFill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GB" dirty="0" smtClean="0">
                <a:solidFill>
                  <a:srgbClr val="002060"/>
                </a:solidFill>
              </a:rPr>
              <a:t>•</a:t>
            </a:r>
            <a:r>
              <a:rPr lang="hr-HR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Specifičnosti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turizm</a:t>
            </a:r>
            <a:r>
              <a:rPr lang="hr-HR" dirty="0" smtClean="0">
                <a:solidFill>
                  <a:srgbClr val="002060"/>
                </a:solidFill>
              </a:rPr>
              <a:t>a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posebnih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interesa</a:t>
            </a:r>
            <a:endParaRPr lang="en-GB" dirty="0">
              <a:solidFill>
                <a:srgbClr val="002060"/>
              </a:solidFill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GB" dirty="0" smtClean="0">
                <a:solidFill>
                  <a:srgbClr val="002060"/>
                </a:solidFill>
              </a:rPr>
              <a:t>•</a:t>
            </a:r>
            <a:r>
              <a:rPr lang="hr-HR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Turistički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proizvodi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destinacijskih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menadžment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kompanija</a:t>
            </a:r>
            <a:endParaRPr lang="en-GB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703" y="132836"/>
            <a:ext cx="2651125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795" y="5921337"/>
            <a:ext cx="847016" cy="562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891237"/>
            <a:ext cx="1046162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144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465" y="1628800"/>
            <a:ext cx="8229600" cy="40653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dirty="0" smtClean="0">
                <a:solidFill>
                  <a:srgbClr val="002060"/>
                </a:solidFill>
              </a:rPr>
              <a:t>Koja pitanja moramo postaviti prije razvoja novih proizvoda za tržište posebnih interesa:</a:t>
            </a:r>
          </a:p>
          <a:p>
            <a:pPr marL="0" indent="0" algn="ctr">
              <a:buNone/>
            </a:pPr>
            <a:endParaRPr lang="hr-HR" dirty="0" smtClean="0">
              <a:solidFill>
                <a:srgbClr val="002060"/>
              </a:solidFill>
            </a:endParaRPr>
          </a:p>
          <a:p>
            <a:pPr algn="ctr"/>
            <a:r>
              <a:rPr lang="en-GB" dirty="0" err="1" smtClean="0">
                <a:solidFill>
                  <a:srgbClr val="002060"/>
                </a:solidFill>
              </a:rPr>
              <a:t>Što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imamo</a:t>
            </a:r>
            <a:r>
              <a:rPr lang="en-GB" dirty="0">
                <a:solidFill>
                  <a:srgbClr val="002060"/>
                </a:solidFill>
              </a:rPr>
              <a:t>?</a:t>
            </a:r>
          </a:p>
          <a:p>
            <a:pPr algn="ctr"/>
            <a:r>
              <a:rPr lang="en-GB" dirty="0" err="1" smtClean="0">
                <a:solidFill>
                  <a:srgbClr val="002060"/>
                </a:solidFill>
              </a:rPr>
              <a:t>Što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>
                <a:solidFill>
                  <a:srgbClr val="002060"/>
                </a:solidFill>
              </a:rPr>
              <a:t>s </a:t>
            </a:r>
            <a:r>
              <a:rPr lang="en-GB" dirty="0" err="1">
                <a:solidFill>
                  <a:srgbClr val="002060"/>
                </a:solidFill>
              </a:rPr>
              <a:t>tim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možemo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učiniti</a:t>
            </a:r>
            <a:r>
              <a:rPr lang="en-GB" dirty="0">
                <a:solidFill>
                  <a:srgbClr val="002060"/>
                </a:solidFill>
              </a:rPr>
              <a:t>?</a:t>
            </a:r>
          </a:p>
          <a:p>
            <a:pPr algn="ctr"/>
            <a:r>
              <a:rPr lang="en-GB" dirty="0" smtClean="0">
                <a:solidFill>
                  <a:srgbClr val="002060"/>
                </a:solidFill>
              </a:rPr>
              <a:t>Koga </a:t>
            </a:r>
            <a:r>
              <a:rPr lang="en-GB" dirty="0">
                <a:solidFill>
                  <a:srgbClr val="002060"/>
                </a:solidFill>
              </a:rPr>
              <a:t>bi to </a:t>
            </a:r>
            <a:r>
              <a:rPr lang="en-GB" dirty="0" err="1">
                <a:solidFill>
                  <a:srgbClr val="002060"/>
                </a:solidFill>
              </a:rPr>
              <a:t>moglo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zanimati</a:t>
            </a:r>
            <a:r>
              <a:rPr lang="en-GB" dirty="0">
                <a:solidFill>
                  <a:srgbClr val="002060"/>
                </a:solidFill>
              </a:rPr>
              <a:t>?</a:t>
            </a:r>
          </a:p>
          <a:p>
            <a:pPr algn="ctr"/>
            <a:r>
              <a:rPr lang="en-GB" dirty="0" err="1" smtClean="0">
                <a:solidFill>
                  <a:srgbClr val="002060"/>
                </a:solidFill>
              </a:rPr>
              <a:t>Kome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može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biti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namijenjeno</a:t>
            </a:r>
            <a:r>
              <a:rPr lang="en-GB" dirty="0" smtClean="0">
                <a:solidFill>
                  <a:srgbClr val="002060"/>
                </a:solidFill>
              </a:rPr>
              <a:t>?</a:t>
            </a:r>
            <a:endParaRPr lang="en-GB" dirty="0">
              <a:solidFill>
                <a:srgbClr val="002060"/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703" y="132836"/>
            <a:ext cx="2651125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795" y="5921337"/>
            <a:ext cx="847016" cy="562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891237"/>
            <a:ext cx="1046162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144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065316"/>
          </a:xfrm>
        </p:spPr>
        <p:txBody>
          <a:bodyPr/>
          <a:lstStyle/>
          <a:p>
            <a:pPr marL="0" indent="0" algn="ctr">
              <a:buNone/>
            </a:pPr>
            <a:endParaRPr lang="hr-HR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hr-HR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hr-HR" dirty="0" smtClean="0">
                <a:solidFill>
                  <a:srgbClr val="002060"/>
                </a:solidFill>
              </a:rPr>
              <a:t>Zahvaljujem</a:t>
            </a:r>
          </a:p>
          <a:p>
            <a:pPr marL="0" indent="0" algn="ctr">
              <a:buNone/>
            </a:pPr>
            <a:r>
              <a:rPr lang="hr-HR" dirty="0" smtClean="0">
                <a:solidFill>
                  <a:srgbClr val="002060"/>
                </a:solidFill>
              </a:rPr>
              <a:t> na pozornosti!</a:t>
            </a:r>
            <a:endParaRPr lang="en-GB" dirty="0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702" y="1052736"/>
            <a:ext cx="2651125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0305" y="4941168"/>
            <a:ext cx="847016" cy="562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264" y="4911067"/>
            <a:ext cx="1046162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144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065316"/>
          </a:xfrm>
        </p:spPr>
        <p:txBody>
          <a:bodyPr/>
          <a:lstStyle/>
          <a:p>
            <a:pPr marL="0" indent="0" algn="ctr">
              <a:buNone/>
            </a:pPr>
            <a:r>
              <a:rPr lang="hr-HR" dirty="0" smtClean="0">
                <a:solidFill>
                  <a:srgbClr val="002060"/>
                </a:solidFill>
              </a:rPr>
              <a:t>Što je t</a:t>
            </a:r>
            <a:r>
              <a:rPr lang="en-GB" dirty="0" err="1" smtClean="0">
                <a:solidFill>
                  <a:srgbClr val="002060"/>
                </a:solidFill>
              </a:rPr>
              <a:t>uristička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destinacija</a:t>
            </a:r>
            <a:r>
              <a:rPr lang="hr-HR" dirty="0" smtClean="0">
                <a:solidFill>
                  <a:srgbClr val="002060"/>
                </a:solidFill>
              </a:rPr>
              <a:t>?</a:t>
            </a:r>
          </a:p>
          <a:p>
            <a:pPr marL="0" indent="0" algn="ctr">
              <a:buNone/>
            </a:pPr>
            <a:endParaRPr lang="hr-HR" dirty="0">
              <a:solidFill>
                <a:srgbClr val="002060"/>
              </a:solidFill>
            </a:endParaRPr>
          </a:p>
          <a:p>
            <a:pPr algn="ctr"/>
            <a:r>
              <a:rPr lang="hr-HR" dirty="0" smtClean="0">
                <a:solidFill>
                  <a:srgbClr val="002060"/>
                </a:solidFill>
              </a:rPr>
              <a:t>Prostor privremenog boravka turista</a:t>
            </a:r>
          </a:p>
          <a:p>
            <a:pPr algn="ctr"/>
            <a:r>
              <a:rPr lang="hr-HR" dirty="0" smtClean="0">
                <a:solidFill>
                  <a:srgbClr val="002060"/>
                </a:solidFill>
              </a:rPr>
              <a:t>Mjesto na kojem se susreću turistička ponuda i potražnja</a:t>
            </a:r>
          </a:p>
          <a:p>
            <a:pPr algn="ctr"/>
            <a:r>
              <a:rPr lang="hr-HR" dirty="0" smtClean="0">
                <a:solidFill>
                  <a:srgbClr val="002060"/>
                </a:solidFill>
              </a:rPr>
              <a:t>Područje u kojem se zadovoljavaju potrebe turista</a:t>
            </a:r>
            <a:endParaRPr lang="en-GB" dirty="0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703" y="132836"/>
            <a:ext cx="2651125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795" y="5921337"/>
            <a:ext cx="847016" cy="562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891237"/>
            <a:ext cx="1046162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144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06531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r-HR" dirty="0" smtClean="0">
                <a:solidFill>
                  <a:srgbClr val="002060"/>
                </a:solidFill>
              </a:rPr>
              <a:t>Što je t</a:t>
            </a:r>
            <a:r>
              <a:rPr lang="en-GB" dirty="0" err="1" smtClean="0">
                <a:solidFill>
                  <a:srgbClr val="002060"/>
                </a:solidFill>
              </a:rPr>
              <a:t>uristička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destinacija</a:t>
            </a:r>
            <a:r>
              <a:rPr lang="hr-HR" dirty="0" smtClean="0">
                <a:solidFill>
                  <a:srgbClr val="002060"/>
                </a:solidFill>
              </a:rPr>
              <a:t>?</a:t>
            </a:r>
          </a:p>
          <a:p>
            <a:pPr marL="0" indent="0" algn="ctr">
              <a:buNone/>
            </a:pPr>
            <a:endParaRPr lang="hr-HR" dirty="0">
              <a:solidFill>
                <a:srgbClr val="002060"/>
              </a:solidFill>
            </a:endParaRPr>
          </a:p>
          <a:p>
            <a:pPr algn="ctr"/>
            <a:r>
              <a:rPr lang="hr-HR" dirty="0" smtClean="0">
                <a:solidFill>
                  <a:srgbClr val="002060"/>
                </a:solidFill>
              </a:rPr>
              <a:t>Prostor u kojem turisti konzumiraju razne vrste turističkih sadržaja</a:t>
            </a:r>
          </a:p>
          <a:p>
            <a:pPr algn="ctr"/>
            <a:r>
              <a:rPr lang="hr-HR" dirty="0" smtClean="0">
                <a:solidFill>
                  <a:srgbClr val="002060"/>
                </a:solidFill>
              </a:rPr>
              <a:t>Područje koje je uvjetovano sklonostima, interesima i potrebama turista</a:t>
            </a:r>
          </a:p>
          <a:p>
            <a:pPr algn="ctr"/>
            <a:r>
              <a:rPr lang="hr-HR" dirty="0" smtClean="0">
                <a:solidFill>
                  <a:srgbClr val="002060"/>
                </a:solidFill>
              </a:rPr>
              <a:t>Prostor definiran kretanjima turista u okviru atrakcija, smještaja i drugih usluga</a:t>
            </a:r>
            <a:endParaRPr lang="en-GB" dirty="0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703" y="132836"/>
            <a:ext cx="2651125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795" y="5921337"/>
            <a:ext cx="847016" cy="562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891237"/>
            <a:ext cx="1046162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6991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06531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hr-HR" dirty="0" smtClean="0">
                <a:solidFill>
                  <a:srgbClr val="002060"/>
                </a:solidFill>
              </a:rPr>
              <a:t>Što je destinacijski menadžment?</a:t>
            </a:r>
          </a:p>
          <a:p>
            <a:pPr marL="0" indent="0" algn="ctr">
              <a:buNone/>
            </a:pPr>
            <a:endParaRPr lang="hr-HR" dirty="0">
              <a:solidFill>
                <a:srgbClr val="002060"/>
              </a:solidFill>
            </a:endParaRPr>
          </a:p>
          <a:p>
            <a:pPr algn="ctr"/>
            <a:r>
              <a:rPr lang="hr-HR" dirty="0" smtClean="0">
                <a:solidFill>
                  <a:srgbClr val="002060"/>
                </a:solidFill>
              </a:rPr>
              <a:t>Skup aktivnosti koje spajaju i koordiniraju rad različitih poslovnih i drugih subjekata u turističkoj destinaciji radi ostvarivanja zajedničkih ciljeva u turizmu</a:t>
            </a:r>
          </a:p>
          <a:p>
            <a:pPr algn="ctr"/>
            <a:r>
              <a:rPr lang="hr-HR" dirty="0" smtClean="0">
                <a:solidFill>
                  <a:srgbClr val="002060"/>
                </a:solidFill>
              </a:rPr>
              <a:t>Planiranje</a:t>
            </a:r>
            <a:r>
              <a:rPr lang="hr-HR" dirty="0">
                <a:solidFill>
                  <a:srgbClr val="002060"/>
                </a:solidFill>
              </a:rPr>
              <a:t>, organiziranje, provođenje i </a:t>
            </a:r>
            <a:r>
              <a:rPr lang="hr-HR" dirty="0" smtClean="0">
                <a:solidFill>
                  <a:srgbClr val="002060"/>
                </a:solidFill>
              </a:rPr>
              <a:t>kontrola različitih aktivnosti usmjerenih na ostvarivanje određenih ciljeva u turističkoj destinaciji </a:t>
            </a:r>
            <a:endParaRPr lang="en-GB" dirty="0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703" y="132836"/>
            <a:ext cx="2651125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795" y="5921337"/>
            <a:ext cx="847016" cy="562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891237"/>
            <a:ext cx="1046162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4293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065316"/>
          </a:xfrm>
        </p:spPr>
        <p:txBody>
          <a:bodyPr/>
          <a:lstStyle/>
          <a:p>
            <a:pPr marL="0" indent="0" algn="ctr">
              <a:buNone/>
            </a:pPr>
            <a:endParaRPr lang="hr-HR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hr-HR" dirty="0" smtClean="0">
                <a:solidFill>
                  <a:srgbClr val="002060"/>
                </a:solidFill>
              </a:rPr>
              <a:t>Tko se bavi destinacijskim menadžmentom?</a:t>
            </a:r>
          </a:p>
          <a:p>
            <a:pPr marL="0" indent="0" algn="ctr">
              <a:buNone/>
            </a:pPr>
            <a:endParaRPr lang="hr-HR" dirty="0">
              <a:solidFill>
                <a:srgbClr val="002060"/>
              </a:solidFill>
            </a:endParaRPr>
          </a:p>
          <a:p>
            <a:pPr algn="ctr"/>
            <a:r>
              <a:rPr lang="hr-HR" dirty="0" smtClean="0">
                <a:solidFill>
                  <a:srgbClr val="002060"/>
                </a:solidFill>
              </a:rPr>
              <a:t>DMO</a:t>
            </a:r>
          </a:p>
          <a:p>
            <a:pPr algn="ctr"/>
            <a:r>
              <a:rPr lang="hr-HR" dirty="0" smtClean="0">
                <a:solidFill>
                  <a:srgbClr val="002060"/>
                </a:solidFill>
              </a:rPr>
              <a:t>DMK</a:t>
            </a:r>
          </a:p>
          <a:p>
            <a:pPr algn="ctr"/>
            <a:r>
              <a:rPr lang="hr-HR" dirty="0" smtClean="0">
                <a:solidFill>
                  <a:srgbClr val="002060"/>
                </a:solidFill>
              </a:rPr>
              <a:t>Još netko?</a:t>
            </a:r>
            <a:endParaRPr lang="en-GB" dirty="0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703" y="132836"/>
            <a:ext cx="2651125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795" y="5921337"/>
            <a:ext cx="847016" cy="562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891237"/>
            <a:ext cx="1046162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144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065316"/>
          </a:xfrm>
        </p:spPr>
        <p:txBody>
          <a:bodyPr/>
          <a:lstStyle/>
          <a:p>
            <a:pPr marL="0" indent="0" algn="ctr">
              <a:buNone/>
            </a:pPr>
            <a:r>
              <a:rPr lang="hr-HR" dirty="0" smtClean="0">
                <a:solidFill>
                  <a:srgbClr val="002060"/>
                </a:solidFill>
              </a:rPr>
              <a:t>DMO i DMK su ipak vrlo različiti pojmovi:</a:t>
            </a:r>
            <a:endParaRPr lang="en-GB" dirty="0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703" y="132836"/>
            <a:ext cx="2651125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795" y="5921337"/>
            <a:ext cx="847016" cy="562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891237"/>
            <a:ext cx="1046162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331934" y="2606619"/>
            <a:ext cx="4140000" cy="504056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DM</a:t>
            </a:r>
            <a:r>
              <a:rPr lang="hr-HR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endParaRPr lang="en-GB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4617265" y="2606619"/>
            <a:ext cx="4140000" cy="504056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DM</a:t>
            </a:r>
            <a:r>
              <a:rPr lang="hr-HR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</a:t>
            </a:r>
            <a:endParaRPr lang="en-GB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4617265" y="3212975"/>
            <a:ext cx="4140000" cy="240065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square" anchor="t">
            <a:spAutoFit/>
          </a:bodyPr>
          <a:lstStyle/>
          <a:p>
            <a:pPr marL="285750" indent="-285750">
              <a:spcBef>
                <a:spcPct val="50000"/>
              </a:spcBef>
              <a:spcAft>
                <a:spcPts val="1200"/>
              </a:spcAft>
              <a:buClr>
                <a:srgbClr val="FA0000"/>
              </a:buClr>
              <a:buFont typeface="Courier New" panose="02070309020205020404" pitchFamily="49" charset="0"/>
              <a:buChar char="o"/>
            </a:pPr>
            <a:r>
              <a:rPr lang="hr-HR" sz="1600" b="1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Privatni sektor, turistička agencija</a:t>
            </a:r>
            <a:endParaRPr lang="en-GB" sz="1600" b="1" dirty="0" smtClean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50000"/>
              </a:spcBef>
              <a:spcAft>
                <a:spcPts val="1200"/>
              </a:spcAft>
              <a:buClr>
                <a:srgbClr val="FA0000"/>
              </a:buClr>
              <a:buFont typeface="Courier New" panose="02070309020205020404" pitchFamily="49" charset="0"/>
              <a:buChar char="o"/>
            </a:pPr>
            <a:r>
              <a:rPr lang="hr-HR" sz="1600" b="1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Fokus na kratkoročna, poslovna pitanja</a:t>
            </a:r>
          </a:p>
          <a:p>
            <a:pPr marL="285750" indent="-285750">
              <a:spcBef>
                <a:spcPct val="50000"/>
              </a:spcBef>
              <a:spcAft>
                <a:spcPts val="1200"/>
              </a:spcAft>
              <a:buClr>
                <a:srgbClr val="FA0000"/>
              </a:buClr>
              <a:buFont typeface="Courier New" panose="02070309020205020404" pitchFamily="49" charset="0"/>
              <a:buChar char="o"/>
            </a:pPr>
            <a:r>
              <a:rPr lang="hr-HR" sz="1600" b="1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Upravlja individualiziranim turističkim proizvodom</a:t>
            </a:r>
          </a:p>
          <a:p>
            <a:pPr marL="285750" indent="-285750">
              <a:spcBef>
                <a:spcPct val="50000"/>
              </a:spcBef>
              <a:spcAft>
                <a:spcPts val="1200"/>
              </a:spcAft>
              <a:buClr>
                <a:srgbClr val="FA0000"/>
              </a:buClr>
              <a:buFont typeface="Courier New" panose="02070309020205020404" pitchFamily="49" charset="0"/>
              <a:buChar char="o"/>
            </a:pPr>
            <a:r>
              <a:rPr lang="hr-HR" sz="1600" b="1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Naplaćuje usluge</a:t>
            </a:r>
            <a:endParaRPr lang="en-GB" sz="1600" b="1" dirty="0" smtClean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336312" y="3212976"/>
            <a:ext cx="4140000" cy="240065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square" anchor="t">
            <a:spAutoFit/>
          </a:bodyPr>
          <a:lstStyle/>
          <a:p>
            <a:pPr marL="285750" indent="-285750">
              <a:spcBef>
                <a:spcPct val="50000"/>
              </a:spcBef>
              <a:spcAft>
                <a:spcPts val="1200"/>
              </a:spcAft>
              <a:buClr>
                <a:srgbClr val="FA0000"/>
              </a:buClr>
              <a:buFont typeface="Courier New" panose="02070309020205020404" pitchFamily="49" charset="0"/>
              <a:buChar char="o"/>
            </a:pPr>
            <a:r>
              <a:rPr lang="hr-HR" sz="1600" b="1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Javni sektor ili javno - privatno partnerstvo</a:t>
            </a:r>
            <a:endParaRPr lang="en-GB" sz="1600" b="1" dirty="0" smtClean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50000"/>
              </a:spcBef>
              <a:spcAft>
                <a:spcPts val="1200"/>
              </a:spcAft>
              <a:buClr>
                <a:srgbClr val="FA0000"/>
              </a:buClr>
              <a:buFont typeface="Courier New" panose="02070309020205020404" pitchFamily="49" charset="0"/>
              <a:buChar char="o"/>
            </a:pPr>
            <a:r>
              <a:rPr lang="hr-HR" sz="1600" b="1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Fokus na razvojna, dugoročna pitanja</a:t>
            </a:r>
          </a:p>
          <a:p>
            <a:pPr marL="285750" indent="-285750">
              <a:spcBef>
                <a:spcPct val="50000"/>
              </a:spcBef>
              <a:spcAft>
                <a:spcPts val="1200"/>
              </a:spcAft>
              <a:buClr>
                <a:srgbClr val="FA0000"/>
              </a:buClr>
              <a:buFont typeface="Courier New" panose="02070309020205020404" pitchFamily="49" charset="0"/>
              <a:buChar char="o"/>
            </a:pPr>
            <a:r>
              <a:rPr lang="hr-HR" sz="1600" b="1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Upravlja destinacijskim turističkim proizvodom</a:t>
            </a:r>
          </a:p>
          <a:p>
            <a:pPr marL="285750" indent="-285750">
              <a:spcBef>
                <a:spcPct val="50000"/>
              </a:spcBef>
              <a:spcAft>
                <a:spcPts val="1200"/>
              </a:spcAft>
              <a:buClr>
                <a:srgbClr val="FA0000"/>
              </a:buClr>
              <a:buFont typeface="Courier New" panose="02070309020205020404" pitchFamily="49" charset="0"/>
              <a:buChar char="o"/>
            </a:pPr>
            <a:r>
              <a:rPr lang="hr-HR" sz="1600" b="1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Pruža javni servis</a:t>
            </a:r>
            <a:endParaRPr lang="en-GB" sz="1600" b="1" dirty="0" smtClean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44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703" y="132836"/>
            <a:ext cx="2651125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795" y="5921337"/>
            <a:ext cx="847016" cy="562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891237"/>
            <a:ext cx="1046162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350939" y="1482211"/>
            <a:ext cx="4140000" cy="504056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DM</a:t>
            </a:r>
            <a:r>
              <a:rPr lang="hr-HR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 se ne </a:t>
            </a:r>
            <a:r>
              <a:rPr lang="hr-HR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bave s</a:t>
            </a:r>
            <a:r>
              <a:rPr lang="en-GB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en-GB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4595888" y="1482211"/>
            <a:ext cx="4140000" cy="504056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DM</a:t>
            </a:r>
            <a:r>
              <a:rPr lang="hr-HR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 se </a:t>
            </a:r>
            <a:r>
              <a:rPr lang="hr-HR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bave s</a:t>
            </a:r>
            <a:r>
              <a:rPr lang="en-GB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en-GB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4595888" y="2132855"/>
            <a:ext cx="4140000" cy="36625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square" anchor="t">
            <a:spAutoFit/>
          </a:bodyPr>
          <a:lstStyle/>
          <a:p>
            <a:pPr marL="285750" indent="-285750">
              <a:spcBef>
                <a:spcPct val="50000"/>
              </a:spcBef>
              <a:spcAft>
                <a:spcPts val="1200"/>
              </a:spcAft>
              <a:buClr>
                <a:srgbClr val="00B050"/>
              </a:buClr>
              <a:buFont typeface="Wingdings 2" pitchFamily="18" charset="2"/>
              <a:buChar char="P"/>
            </a:pPr>
            <a:r>
              <a:rPr lang="hr-HR" sz="1600" b="1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Prodajom </a:t>
            </a:r>
            <a:r>
              <a:rPr lang="hr-HR" sz="1600" b="1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jedinstvenih aktivnosti </a:t>
            </a:r>
            <a:r>
              <a:rPr lang="hr-HR" sz="1600" b="1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u </a:t>
            </a:r>
            <a:r>
              <a:rPr lang="hr-HR" sz="1600" b="1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turističkoj destinaciji</a:t>
            </a:r>
            <a:endParaRPr lang="en-GB" sz="1600" b="1" dirty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50000"/>
              </a:spcBef>
              <a:spcAft>
                <a:spcPts val="1200"/>
              </a:spcAft>
              <a:buClr>
                <a:srgbClr val="00B050"/>
              </a:buClr>
              <a:buFont typeface="Wingdings 2" pitchFamily="18" charset="2"/>
              <a:buChar char="P"/>
            </a:pPr>
            <a:r>
              <a:rPr lang="hr-HR" sz="1600" b="1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Individualizacijom proizvoda za cjenovno manje osjetljive korisnike</a:t>
            </a:r>
            <a:endParaRPr lang="en-GB" sz="1600" b="1" dirty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50000"/>
              </a:spcBef>
              <a:spcAft>
                <a:spcPts val="1200"/>
              </a:spcAft>
              <a:buClr>
                <a:srgbClr val="00B050"/>
              </a:buClr>
              <a:buFont typeface="Wingdings 2" pitchFamily="18" charset="2"/>
              <a:buChar char="P"/>
            </a:pPr>
            <a:r>
              <a:rPr lang="hr-HR" sz="1600" b="1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Stvaranjem </a:t>
            </a:r>
            <a:r>
              <a:rPr lang="hr-HR" sz="1600" b="1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složenog proizvoda </a:t>
            </a:r>
            <a:r>
              <a:rPr lang="hr-HR" sz="1600" b="1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u kojem je nit vodilja </a:t>
            </a:r>
            <a:r>
              <a:rPr lang="hr-HR" sz="1600" b="1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posebni </a:t>
            </a:r>
            <a:r>
              <a:rPr lang="hr-HR" sz="1600" b="1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interes</a:t>
            </a:r>
            <a:endParaRPr lang="en-GB" sz="1600" b="1" dirty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50000"/>
              </a:spcBef>
              <a:spcAft>
                <a:spcPts val="1200"/>
              </a:spcAft>
              <a:buClr>
                <a:srgbClr val="00B050"/>
              </a:buClr>
              <a:buFont typeface="Wingdings 2" pitchFamily="18" charset="2"/>
              <a:buChar char="P"/>
            </a:pPr>
            <a:r>
              <a:rPr lang="hr-HR" sz="1600" b="1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Prenošenjem svoje strasti i znanja pružajući visoku kvalitetu usluge</a:t>
            </a:r>
            <a:endParaRPr lang="en-GB" sz="1600" b="1" dirty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50000"/>
              </a:spcBef>
              <a:spcAft>
                <a:spcPts val="1200"/>
              </a:spcAft>
              <a:buClr>
                <a:srgbClr val="00B050"/>
              </a:buClr>
              <a:buFont typeface="Wingdings 2" pitchFamily="18" charset="2"/>
              <a:buChar char="P"/>
            </a:pPr>
            <a:r>
              <a:rPr lang="hr-HR" sz="1600" b="1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Vođenjem brige o svakom </a:t>
            </a:r>
            <a:r>
              <a:rPr lang="hr-HR" sz="1600" b="1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pojedinom detalju…</a:t>
            </a:r>
            <a:endParaRPr lang="en-GB" sz="1600" b="1" dirty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350940" y="2132856"/>
            <a:ext cx="4140000" cy="36625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square" anchor="t">
            <a:spAutoFit/>
          </a:bodyPr>
          <a:lstStyle/>
          <a:p>
            <a:pPr marL="285750" indent="-285750">
              <a:spcBef>
                <a:spcPct val="50000"/>
              </a:spcBef>
              <a:spcAft>
                <a:spcPts val="1200"/>
              </a:spcAft>
              <a:buClr>
                <a:srgbClr val="FA0000"/>
              </a:buClr>
              <a:buFont typeface="Wingdings 2" pitchFamily="18" charset="2"/>
              <a:buChar char="O"/>
            </a:pPr>
            <a:r>
              <a:rPr lang="hr-HR" sz="1600" b="1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Prodajom </a:t>
            </a:r>
            <a:r>
              <a:rPr lang="hr-HR" sz="1600" b="1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usluga smještaja kao glavnom poslovnom aktivnošću</a:t>
            </a:r>
          </a:p>
          <a:p>
            <a:pPr marL="285750" indent="-285750">
              <a:spcBef>
                <a:spcPct val="50000"/>
              </a:spcBef>
              <a:spcAft>
                <a:spcPts val="1200"/>
              </a:spcAft>
              <a:buClr>
                <a:srgbClr val="FA0000"/>
              </a:buClr>
              <a:buFont typeface="Wingdings 2" pitchFamily="18" charset="2"/>
              <a:buChar char="O"/>
            </a:pPr>
            <a:r>
              <a:rPr lang="hr-HR" sz="1600" b="1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Homogeniziranjem proizvoda za cjenovno osjetljive korisnike</a:t>
            </a:r>
            <a:endParaRPr lang="en-GB" sz="1600" b="1" dirty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50000"/>
              </a:spcBef>
              <a:spcAft>
                <a:spcPts val="1200"/>
              </a:spcAft>
              <a:buClr>
                <a:srgbClr val="FA0000"/>
              </a:buClr>
              <a:buFont typeface="Wingdings 2" pitchFamily="18" charset="2"/>
              <a:buChar char="O"/>
            </a:pPr>
            <a:r>
              <a:rPr lang="hr-HR" sz="1600" b="1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Stvaranjem </a:t>
            </a:r>
            <a:r>
              <a:rPr lang="hr-HR" sz="1600" b="1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složenog proizvoda </a:t>
            </a:r>
            <a:r>
              <a:rPr lang="hr-HR" sz="1600" b="1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kao zbroja nepovezanih aktivnosti</a:t>
            </a:r>
            <a:endParaRPr lang="en-GB" sz="1600" b="1" dirty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50000"/>
              </a:spcBef>
              <a:spcAft>
                <a:spcPts val="1200"/>
              </a:spcAft>
              <a:buClr>
                <a:srgbClr val="FA0000"/>
              </a:buClr>
              <a:buFont typeface="Wingdings 2" pitchFamily="18" charset="2"/>
              <a:buChar char="O"/>
            </a:pPr>
            <a:r>
              <a:rPr lang="hr-HR" sz="1600" b="1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Davanjem općih informacija o glavnim turističkim atrakcijama</a:t>
            </a:r>
            <a:endParaRPr lang="en-GB" sz="1600" b="1" dirty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50000"/>
              </a:spcBef>
              <a:spcAft>
                <a:spcPts val="1200"/>
              </a:spcAft>
              <a:buClr>
                <a:srgbClr val="FA0000"/>
              </a:buClr>
              <a:buFont typeface="Wingdings 2" pitchFamily="18" charset="2"/>
              <a:buChar char="O"/>
            </a:pPr>
            <a:r>
              <a:rPr lang="hr-HR" sz="1600" b="1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Vođenjem brige </a:t>
            </a:r>
            <a:r>
              <a:rPr lang="hr-HR" sz="1600" b="1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hr-HR" sz="1600" b="1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općim potrebama </a:t>
            </a:r>
            <a:r>
              <a:rPr lang="hr-HR" sz="1600" b="1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turista…</a:t>
            </a:r>
            <a:endParaRPr lang="en-GB" sz="1600" b="1" dirty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44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1006</Words>
  <Application>Microsoft Office PowerPoint</Application>
  <PresentationFormat>Prikaz na zaslonu (4:3)</PresentationFormat>
  <Paragraphs>190</Paragraphs>
  <Slides>31</Slides>
  <Notes>31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31</vt:i4>
      </vt:variant>
    </vt:vector>
  </HeadingPairs>
  <TitlesOfParts>
    <vt:vector size="36" baseType="lpstr">
      <vt:lpstr>Arial</vt:lpstr>
      <vt:lpstr>Calibri</vt:lpstr>
      <vt:lpstr>Courier New</vt:lpstr>
      <vt:lpstr>Wingdings 2</vt:lpstr>
      <vt:lpstr>Tema sustava Office</vt:lpstr>
      <vt:lpstr>Destinacijski menadžment i razvoj novih složenih turističkih proizvoda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Izazovi destinacijskog menadžmenta</dc:title>
  <dc:creator>Korisnik</dc:creator>
  <cp:lastModifiedBy>Marjan Dumanić</cp:lastModifiedBy>
  <cp:revision>16</cp:revision>
  <dcterms:created xsi:type="dcterms:W3CDTF">2014-05-13T07:51:50Z</dcterms:created>
  <dcterms:modified xsi:type="dcterms:W3CDTF">2014-05-16T14:09:42Z</dcterms:modified>
</cp:coreProperties>
</file>