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6" r:id="rId2"/>
    <p:sldId id="257" r:id="rId3"/>
    <p:sldId id="258" r:id="rId4"/>
    <p:sldId id="259" r:id="rId5"/>
    <p:sldId id="275" r:id="rId6"/>
    <p:sldId id="276" r:id="rId7"/>
    <p:sldId id="260" r:id="rId8"/>
    <p:sldId id="261" r:id="rId9"/>
    <p:sldId id="262" r:id="rId10"/>
    <p:sldId id="263" r:id="rId11"/>
    <p:sldId id="264" r:id="rId12"/>
    <p:sldId id="265" r:id="rId13"/>
    <p:sldId id="277" r:id="rId14"/>
    <p:sldId id="278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9" r:id="rId23"/>
    <p:sldId id="290" r:id="rId24"/>
    <p:sldId id="291" r:id="rId25"/>
    <p:sldId id="285" r:id="rId26"/>
    <p:sldId id="289" r:id="rId27"/>
    <p:sldId id="286" r:id="rId28"/>
    <p:sldId id="287" r:id="rId29"/>
    <p:sldId id="288" r:id="rId30"/>
    <p:sldId id="273" r:id="rId31"/>
    <p:sldId id="274" r:id="rId32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128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E51BF6-92EA-4AA5-8E96-4889F7113F3A}" type="datetimeFigureOut">
              <a:rPr lang="en-GB" smtClean="0"/>
              <a:t>16/05/2014</a:t>
            </a:fld>
            <a:endParaRPr lang="en-GB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9BFC4E-0BDC-4246-92A3-014D4CAE3F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48120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9BFC4E-0BDC-4246-92A3-014D4CAE3FB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34104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9BFC4E-0BDC-4246-92A3-014D4CAE3FB2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29783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9BFC4E-0BDC-4246-92A3-014D4CAE3FB2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297839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9BFC4E-0BDC-4246-92A3-014D4CAE3FB2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297839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9BFC4E-0BDC-4246-92A3-014D4CAE3FB2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297839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9BFC4E-0BDC-4246-92A3-014D4CAE3FB2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297839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9BFC4E-0BDC-4246-92A3-014D4CAE3FB2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297839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9BFC4E-0BDC-4246-92A3-014D4CAE3FB2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297839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9BFC4E-0BDC-4246-92A3-014D4CAE3FB2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297839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9BFC4E-0BDC-4246-92A3-014D4CAE3FB2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297839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9BFC4E-0BDC-4246-92A3-014D4CAE3FB2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29783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9BFC4E-0BDC-4246-92A3-014D4CAE3FB2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297839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9BFC4E-0BDC-4246-92A3-014D4CAE3FB2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297839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9BFC4E-0BDC-4246-92A3-014D4CAE3FB2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297839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9BFC4E-0BDC-4246-92A3-014D4CAE3FB2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297839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9BFC4E-0BDC-4246-92A3-014D4CAE3FB2}" type="slidenum">
              <a:rPr lang="en-GB" smtClean="0"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297839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9BFC4E-0BDC-4246-92A3-014D4CAE3FB2}" type="slidenum">
              <a:rPr lang="en-GB" smtClean="0"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297839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9BFC4E-0BDC-4246-92A3-014D4CAE3FB2}" type="slidenum">
              <a:rPr lang="en-GB" smtClean="0"/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297839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9BFC4E-0BDC-4246-92A3-014D4CAE3FB2}" type="slidenum">
              <a:rPr lang="en-GB" smtClean="0"/>
              <a:t>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297839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9BFC4E-0BDC-4246-92A3-014D4CAE3FB2}" type="slidenum">
              <a:rPr lang="en-GB" smtClean="0"/>
              <a:t>27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297839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9BFC4E-0BDC-4246-92A3-014D4CAE3FB2}" type="slidenum">
              <a:rPr lang="en-GB" smtClean="0"/>
              <a:t>28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297839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9BFC4E-0BDC-4246-92A3-014D4CAE3FB2}" type="slidenum">
              <a:rPr lang="en-GB" smtClean="0"/>
              <a:t>29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29783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9BFC4E-0BDC-4246-92A3-014D4CAE3FB2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297839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9BFC4E-0BDC-4246-92A3-014D4CAE3FB2}" type="slidenum">
              <a:rPr lang="en-GB" smtClean="0"/>
              <a:t>30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297839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9BFC4E-0BDC-4246-92A3-014D4CAE3FB2}" type="slidenum">
              <a:rPr lang="en-GB" smtClean="0"/>
              <a:t>31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29783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9BFC4E-0BDC-4246-92A3-014D4CAE3FB2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29783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9BFC4E-0BDC-4246-92A3-014D4CAE3FB2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29783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9BFC4E-0BDC-4246-92A3-014D4CAE3FB2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29783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9BFC4E-0BDC-4246-92A3-014D4CAE3FB2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29783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9BFC4E-0BDC-4246-92A3-014D4CAE3FB2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29783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9BFC4E-0BDC-4246-92A3-014D4CAE3FB2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29783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en-GB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CA107-4286-4D3E-9BAA-BE0DB6DE5E6E}" type="datetime1">
              <a:rPr lang="en-GB" smtClean="0"/>
              <a:t>16/05/2014</a:t>
            </a:fld>
            <a:endParaRPr lang="en-GB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26665-1702-4587-9472-1860F51A7B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683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A69B3-D8D8-43F4-99BF-CB7CD504FB62}" type="datetime1">
              <a:rPr lang="en-GB" smtClean="0"/>
              <a:t>16/05/2014</a:t>
            </a:fld>
            <a:endParaRPr lang="en-GB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26665-1702-4587-9472-1860F51A7B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6279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AF9DB-4035-4CF6-982B-127FBC893237}" type="datetime1">
              <a:rPr lang="en-GB" smtClean="0"/>
              <a:t>16/05/2014</a:t>
            </a:fld>
            <a:endParaRPr lang="en-GB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26665-1702-4587-9472-1860F51A7B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2448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6BED4-23B7-4909-BCB2-5D0574179F51}" type="datetime1">
              <a:rPr lang="en-GB" smtClean="0"/>
              <a:t>16/05/2014</a:t>
            </a:fld>
            <a:endParaRPr lang="en-GB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26665-1702-4587-9472-1860F51A7B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2441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CE5D7-A0F6-4748-A3DD-116ED2699FF8}" type="datetime1">
              <a:rPr lang="en-GB" smtClean="0"/>
              <a:t>16/05/2014</a:t>
            </a:fld>
            <a:endParaRPr lang="en-GB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26665-1702-4587-9472-1860F51A7B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4127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F8C7A-43EE-4B80-A0CA-E69938D16733}" type="datetime1">
              <a:rPr lang="en-GB" smtClean="0"/>
              <a:t>16/05/2014</a:t>
            </a:fld>
            <a:endParaRPr lang="en-GB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26665-1702-4587-9472-1860F51A7B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4065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DAFAA-4042-46B6-A1FF-57E87878E0B1}" type="datetime1">
              <a:rPr lang="en-GB" smtClean="0"/>
              <a:t>16/05/2014</a:t>
            </a:fld>
            <a:endParaRPr lang="en-GB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26665-1702-4587-9472-1860F51A7B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817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D1B68-73DF-4D5B-AEBE-4F830D879E2E}" type="datetime1">
              <a:rPr lang="en-GB" smtClean="0"/>
              <a:t>16/05/2014</a:t>
            </a:fld>
            <a:endParaRPr lang="en-GB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26665-1702-4587-9472-1860F51A7B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7380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DC675-EBF8-4047-BD77-E32B225748B2}" type="datetime1">
              <a:rPr lang="en-GB" smtClean="0"/>
              <a:t>16/05/2014</a:t>
            </a:fld>
            <a:endParaRPr lang="en-GB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26665-1702-4587-9472-1860F51A7B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8739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00FD8-0FCC-4461-86CE-C11C81231B61}" type="datetime1">
              <a:rPr lang="en-GB" smtClean="0"/>
              <a:t>16/05/2014</a:t>
            </a:fld>
            <a:endParaRPr lang="en-GB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26665-1702-4587-9472-1860F51A7B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8148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41CEF-FB54-4788-8D87-588A5BDA7F41}" type="datetime1">
              <a:rPr lang="en-GB" smtClean="0"/>
              <a:t>16/05/2014</a:t>
            </a:fld>
            <a:endParaRPr lang="en-GB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26665-1702-4587-9472-1860F51A7B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779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777823-65FA-4C07-B073-2660A1E05D74}" type="datetime1">
              <a:rPr lang="en-GB" smtClean="0"/>
              <a:t>16/05/2014</a:t>
            </a:fld>
            <a:endParaRPr lang="en-GB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326665-1702-4587-9472-1860F51A7B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5719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image" Target="../media/image3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image" Target="../media/image3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image" Target="../media/image3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image" Target="../media/image3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image" Target="../media/image3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image" Target="../media/image3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image" Target="../media/image3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image" Target="../media/image3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image" Target="../media/image3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image" Target="../media/image3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image" Target="../media/image3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image" Target="../media/image3.jpe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image" Target="../media/image3.jpe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image" Target="../media/image3.jpe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image" Target="../media/image3.jpe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11560" y="220486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hr-HR" dirty="0">
                <a:solidFill>
                  <a:srgbClr val="002060"/>
                </a:solidFill>
              </a:rPr>
              <a:t>Destinacijski menadžment i razvoj novih složenih turističkih proizvoda</a:t>
            </a:r>
            <a:endParaRPr lang="en-GB" dirty="0">
              <a:solidFill>
                <a:srgbClr val="002060"/>
              </a:solidFill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31640" y="4077072"/>
            <a:ext cx="6400800" cy="1368152"/>
          </a:xfrm>
        </p:spPr>
        <p:txBody>
          <a:bodyPr>
            <a:normAutofit fontScale="85000" lnSpcReduction="10000"/>
          </a:bodyPr>
          <a:lstStyle/>
          <a:p>
            <a:r>
              <a:rPr lang="hr-HR" dirty="0" smtClean="0">
                <a:solidFill>
                  <a:schemeClr val="accent5">
                    <a:lumMod val="75000"/>
                  </a:schemeClr>
                </a:solidFill>
              </a:rPr>
              <a:t>Edukativna radionica</a:t>
            </a:r>
          </a:p>
          <a:p>
            <a:r>
              <a:rPr lang="hr-HR" dirty="0" smtClean="0">
                <a:solidFill>
                  <a:schemeClr val="accent5">
                    <a:lumMod val="75000"/>
                  </a:schemeClr>
                </a:solidFill>
              </a:rPr>
              <a:t>Željko Trezner, struč.spec.oec.</a:t>
            </a:r>
          </a:p>
          <a:p>
            <a:r>
              <a:rPr lang="hr-HR" dirty="0" smtClean="0">
                <a:solidFill>
                  <a:schemeClr val="accent5">
                    <a:lumMod val="75000"/>
                  </a:schemeClr>
                </a:solidFill>
              </a:rPr>
              <a:t>Omiš, 14.5.2014.</a:t>
            </a:r>
          </a:p>
          <a:p>
            <a:endParaRPr lang="en-GB" dirty="0"/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5891237"/>
            <a:ext cx="1046162" cy="622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6292" y="404664"/>
            <a:ext cx="2651125" cy="1349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3795" y="5921337"/>
            <a:ext cx="847016" cy="562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19581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065316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hr-HR" dirty="0" smtClean="0">
                <a:solidFill>
                  <a:srgbClr val="002060"/>
                </a:solidFill>
              </a:rPr>
              <a:t>Što je to održivi razvoj turističke destinacije?</a:t>
            </a:r>
          </a:p>
          <a:p>
            <a:pPr marL="0" indent="0" algn="ctr">
              <a:buNone/>
            </a:pPr>
            <a:endParaRPr lang="hr-HR" dirty="0">
              <a:solidFill>
                <a:srgbClr val="002060"/>
              </a:solidFill>
            </a:endParaRPr>
          </a:p>
          <a:p>
            <a:pPr algn="ctr"/>
            <a:r>
              <a:rPr lang="hr-HR" dirty="0" smtClean="0">
                <a:solidFill>
                  <a:srgbClr val="002060"/>
                </a:solidFill>
              </a:rPr>
              <a:t>Ra</a:t>
            </a:r>
            <a:r>
              <a:rPr lang="en-GB" dirty="0" err="1" smtClean="0">
                <a:solidFill>
                  <a:srgbClr val="002060"/>
                </a:solidFill>
              </a:rPr>
              <a:t>zvoj</a:t>
            </a:r>
            <a:r>
              <a:rPr lang="en-GB" dirty="0" smtClean="0">
                <a:solidFill>
                  <a:srgbClr val="002060"/>
                </a:solidFill>
              </a:rPr>
              <a:t> </a:t>
            </a:r>
            <a:r>
              <a:rPr lang="en-GB" dirty="0" err="1">
                <a:solidFill>
                  <a:srgbClr val="002060"/>
                </a:solidFill>
              </a:rPr>
              <a:t>koji</a:t>
            </a:r>
            <a:r>
              <a:rPr lang="en-GB" dirty="0">
                <a:solidFill>
                  <a:srgbClr val="002060"/>
                </a:solidFill>
              </a:rPr>
              <a:t> </a:t>
            </a:r>
            <a:r>
              <a:rPr lang="en-GB" dirty="0" err="1">
                <a:solidFill>
                  <a:srgbClr val="002060"/>
                </a:solidFill>
              </a:rPr>
              <a:t>zadovoljava</a:t>
            </a:r>
            <a:r>
              <a:rPr lang="en-GB" dirty="0">
                <a:solidFill>
                  <a:srgbClr val="002060"/>
                </a:solidFill>
              </a:rPr>
              <a:t> </a:t>
            </a:r>
            <a:r>
              <a:rPr lang="en-GB" dirty="0" err="1">
                <a:solidFill>
                  <a:srgbClr val="002060"/>
                </a:solidFill>
              </a:rPr>
              <a:t>naše</a:t>
            </a:r>
            <a:r>
              <a:rPr lang="en-GB" dirty="0">
                <a:solidFill>
                  <a:srgbClr val="002060"/>
                </a:solidFill>
              </a:rPr>
              <a:t> </a:t>
            </a:r>
            <a:r>
              <a:rPr lang="en-GB" dirty="0" err="1">
                <a:solidFill>
                  <a:srgbClr val="002060"/>
                </a:solidFill>
              </a:rPr>
              <a:t>današnje</a:t>
            </a:r>
            <a:r>
              <a:rPr lang="en-GB" dirty="0">
                <a:solidFill>
                  <a:srgbClr val="002060"/>
                </a:solidFill>
              </a:rPr>
              <a:t> </a:t>
            </a:r>
            <a:r>
              <a:rPr lang="en-GB" dirty="0" err="1">
                <a:solidFill>
                  <a:srgbClr val="002060"/>
                </a:solidFill>
              </a:rPr>
              <a:t>potrebe</a:t>
            </a:r>
            <a:r>
              <a:rPr lang="en-GB" dirty="0">
                <a:solidFill>
                  <a:srgbClr val="002060"/>
                </a:solidFill>
              </a:rPr>
              <a:t> </a:t>
            </a:r>
            <a:r>
              <a:rPr lang="en-GB" dirty="0" err="1">
                <a:solidFill>
                  <a:srgbClr val="002060"/>
                </a:solidFill>
              </a:rPr>
              <a:t>bez</a:t>
            </a:r>
            <a:r>
              <a:rPr lang="en-GB" dirty="0">
                <a:solidFill>
                  <a:srgbClr val="002060"/>
                </a:solidFill>
              </a:rPr>
              <a:t> </a:t>
            </a:r>
            <a:r>
              <a:rPr lang="en-GB" dirty="0" err="1">
                <a:solidFill>
                  <a:srgbClr val="002060"/>
                </a:solidFill>
              </a:rPr>
              <a:t>kompromitiranja</a:t>
            </a:r>
            <a:r>
              <a:rPr lang="en-GB" dirty="0">
                <a:solidFill>
                  <a:srgbClr val="002060"/>
                </a:solidFill>
              </a:rPr>
              <a:t> </a:t>
            </a:r>
            <a:r>
              <a:rPr lang="en-GB" dirty="0" err="1">
                <a:solidFill>
                  <a:srgbClr val="002060"/>
                </a:solidFill>
              </a:rPr>
              <a:t>mogućnosti</a:t>
            </a:r>
            <a:r>
              <a:rPr lang="en-GB" dirty="0">
                <a:solidFill>
                  <a:srgbClr val="002060"/>
                </a:solidFill>
              </a:rPr>
              <a:t> da </a:t>
            </a:r>
            <a:r>
              <a:rPr lang="en-GB" dirty="0" err="1">
                <a:solidFill>
                  <a:srgbClr val="002060"/>
                </a:solidFill>
              </a:rPr>
              <a:t>ljudi</a:t>
            </a:r>
            <a:r>
              <a:rPr lang="en-GB" dirty="0">
                <a:solidFill>
                  <a:srgbClr val="002060"/>
                </a:solidFill>
              </a:rPr>
              <a:t> u </a:t>
            </a:r>
            <a:r>
              <a:rPr lang="en-GB" dirty="0" err="1">
                <a:solidFill>
                  <a:srgbClr val="002060"/>
                </a:solidFill>
              </a:rPr>
              <a:t>budućnosti</a:t>
            </a:r>
            <a:r>
              <a:rPr lang="en-GB" dirty="0">
                <a:solidFill>
                  <a:srgbClr val="002060"/>
                </a:solidFill>
              </a:rPr>
              <a:t> </a:t>
            </a:r>
            <a:r>
              <a:rPr lang="en-GB" dirty="0" err="1">
                <a:solidFill>
                  <a:srgbClr val="002060"/>
                </a:solidFill>
              </a:rPr>
              <a:t>zadovolje</a:t>
            </a:r>
            <a:r>
              <a:rPr lang="en-GB" dirty="0">
                <a:solidFill>
                  <a:srgbClr val="002060"/>
                </a:solidFill>
              </a:rPr>
              <a:t> </a:t>
            </a:r>
            <a:r>
              <a:rPr lang="en-GB" dirty="0" err="1">
                <a:solidFill>
                  <a:srgbClr val="002060"/>
                </a:solidFill>
              </a:rPr>
              <a:t>svoje</a:t>
            </a:r>
            <a:r>
              <a:rPr lang="en-GB" dirty="0">
                <a:solidFill>
                  <a:srgbClr val="002060"/>
                </a:solidFill>
              </a:rPr>
              <a:t> </a:t>
            </a:r>
            <a:r>
              <a:rPr lang="en-GB" dirty="0" err="1" smtClean="0">
                <a:solidFill>
                  <a:srgbClr val="002060"/>
                </a:solidFill>
              </a:rPr>
              <a:t>potrebe</a:t>
            </a:r>
            <a:endParaRPr lang="hr-HR" dirty="0" smtClean="0">
              <a:solidFill>
                <a:srgbClr val="002060"/>
              </a:solidFill>
            </a:endParaRPr>
          </a:p>
          <a:p>
            <a:pPr algn="ctr"/>
            <a:r>
              <a:rPr lang="hr-HR" dirty="0" smtClean="0">
                <a:solidFill>
                  <a:srgbClr val="002060"/>
                </a:solidFill>
              </a:rPr>
              <a:t>Razvoj </a:t>
            </a:r>
            <a:r>
              <a:rPr lang="en-GB" dirty="0" err="1" smtClean="0">
                <a:solidFill>
                  <a:srgbClr val="002060"/>
                </a:solidFill>
              </a:rPr>
              <a:t>koji</a:t>
            </a:r>
            <a:r>
              <a:rPr lang="en-GB" dirty="0" smtClean="0">
                <a:solidFill>
                  <a:srgbClr val="002060"/>
                </a:solidFill>
              </a:rPr>
              <a:t> </a:t>
            </a:r>
            <a:r>
              <a:rPr lang="en-GB" dirty="0">
                <a:solidFill>
                  <a:srgbClr val="002060"/>
                </a:solidFill>
              </a:rPr>
              <a:t>je </a:t>
            </a:r>
            <a:r>
              <a:rPr lang="en-GB" dirty="0" err="1">
                <a:solidFill>
                  <a:srgbClr val="002060"/>
                </a:solidFill>
              </a:rPr>
              <a:t>ekonomski</a:t>
            </a:r>
            <a:r>
              <a:rPr lang="en-GB" dirty="0">
                <a:solidFill>
                  <a:srgbClr val="002060"/>
                </a:solidFill>
              </a:rPr>
              <a:t> </a:t>
            </a:r>
            <a:r>
              <a:rPr lang="en-GB" dirty="0" err="1">
                <a:solidFill>
                  <a:srgbClr val="002060"/>
                </a:solidFill>
              </a:rPr>
              <a:t>održiv</a:t>
            </a:r>
            <a:r>
              <a:rPr lang="en-GB" dirty="0">
                <a:solidFill>
                  <a:srgbClr val="002060"/>
                </a:solidFill>
              </a:rPr>
              <a:t>, </a:t>
            </a:r>
            <a:r>
              <a:rPr lang="en-GB" dirty="0" err="1">
                <a:solidFill>
                  <a:srgbClr val="002060"/>
                </a:solidFill>
              </a:rPr>
              <a:t>ali</a:t>
            </a:r>
            <a:r>
              <a:rPr lang="en-GB" dirty="0">
                <a:solidFill>
                  <a:srgbClr val="002060"/>
                </a:solidFill>
              </a:rPr>
              <a:t> ne </a:t>
            </a:r>
            <a:r>
              <a:rPr lang="en-GB" dirty="0" err="1">
                <a:solidFill>
                  <a:srgbClr val="002060"/>
                </a:solidFill>
              </a:rPr>
              <a:t>uništava</a:t>
            </a:r>
            <a:r>
              <a:rPr lang="en-GB" dirty="0">
                <a:solidFill>
                  <a:srgbClr val="002060"/>
                </a:solidFill>
              </a:rPr>
              <a:t> </a:t>
            </a:r>
            <a:r>
              <a:rPr lang="en-GB" dirty="0" err="1">
                <a:solidFill>
                  <a:srgbClr val="002060"/>
                </a:solidFill>
              </a:rPr>
              <a:t>resurse</a:t>
            </a:r>
            <a:r>
              <a:rPr lang="en-GB" dirty="0">
                <a:solidFill>
                  <a:srgbClr val="002060"/>
                </a:solidFill>
              </a:rPr>
              <a:t> o </a:t>
            </a:r>
            <a:r>
              <a:rPr lang="en-GB" dirty="0" err="1">
                <a:solidFill>
                  <a:srgbClr val="002060"/>
                </a:solidFill>
              </a:rPr>
              <a:t>kojima</a:t>
            </a:r>
            <a:r>
              <a:rPr lang="en-GB" dirty="0">
                <a:solidFill>
                  <a:srgbClr val="002060"/>
                </a:solidFill>
              </a:rPr>
              <a:t> </a:t>
            </a:r>
            <a:r>
              <a:rPr lang="en-GB" dirty="0" err="1">
                <a:solidFill>
                  <a:srgbClr val="002060"/>
                </a:solidFill>
              </a:rPr>
              <a:t>ovisi</a:t>
            </a:r>
            <a:r>
              <a:rPr lang="en-GB" dirty="0">
                <a:solidFill>
                  <a:srgbClr val="002060"/>
                </a:solidFill>
              </a:rPr>
              <a:t> </a:t>
            </a:r>
            <a:r>
              <a:rPr lang="en-GB" dirty="0" err="1">
                <a:solidFill>
                  <a:srgbClr val="002060"/>
                </a:solidFill>
              </a:rPr>
              <a:t>njegova</a:t>
            </a:r>
            <a:r>
              <a:rPr lang="en-GB" dirty="0">
                <a:solidFill>
                  <a:srgbClr val="002060"/>
                </a:solidFill>
              </a:rPr>
              <a:t> </a:t>
            </a:r>
            <a:r>
              <a:rPr lang="en-GB" dirty="0" err="1">
                <a:solidFill>
                  <a:srgbClr val="002060"/>
                </a:solidFill>
              </a:rPr>
              <a:t>budućnost</a:t>
            </a:r>
            <a:r>
              <a:rPr lang="en-GB" dirty="0">
                <a:solidFill>
                  <a:srgbClr val="002060"/>
                </a:solidFill>
              </a:rPr>
              <a:t>, </a:t>
            </a:r>
            <a:r>
              <a:rPr lang="en-GB" dirty="0" err="1">
                <a:solidFill>
                  <a:srgbClr val="002060"/>
                </a:solidFill>
              </a:rPr>
              <a:t>posebice</a:t>
            </a:r>
            <a:r>
              <a:rPr lang="en-GB" dirty="0">
                <a:solidFill>
                  <a:srgbClr val="002060"/>
                </a:solidFill>
              </a:rPr>
              <a:t> </a:t>
            </a:r>
            <a:r>
              <a:rPr lang="en-GB" dirty="0" err="1">
                <a:solidFill>
                  <a:srgbClr val="002060"/>
                </a:solidFill>
              </a:rPr>
              <a:t>okoliš</a:t>
            </a:r>
            <a:r>
              <a:rPr lang="en-GB" dirty="0">
                <a:solidFill>
                  <a:srgbClr val="002060"/>
                </a:solidFill>
              </a:rPr>
              <a:t> </a:t>
            </a:r>
            <a:r>
              <a:rPr lang="en-GB" dirty="0" err="1">
                <a:solidFill>
                  <a:srgbClr val="002060"/>
                </a:solidFill>
              </a:rPr>
              <a:t>i</a:t>
            </a:r>
            <a:r>
              <a:rPr lang="en-GB" dirty="0">
                <a:solidFill>
                  <a:srgbClr val="002060"/>
                </a:solidFill>
              </a:rPr>
              <a:t> </a:t>
            </a:r>
            <a:r>
              <a:rPr lang="en-GB" dirty="0" err="1">
                <a:solidFill>
                  <a:srgbClr val="002060"/>
                </a:solidFill>
              </a:rPr>
              <a:t>društvene</a:t>
            </a:r>
            <a:r>
              <a:rPr lang="en-GB" dirty="0">
                <a:solidFill>
                  <a:srgbClr val="002060"/>
                </a:solidFill>
              </a:rPr>
              <a:t> </a:t>
            </a:r>
            <a:r>
              <a:rPr lang="en-GB" dirty="0" err="1" smtClean="0">
                <a:solidFill>
                  <a:srgbClr val="002060"/>
                </a:solidFill>
              </a:rPr>
              <a:t>odnose</a:t>
            </a:r>
            <a:endParaRPr lang="en-GB" dirty="0">
              <a:solidFill>
                <a:srgbClr val="002060"/>
              </a:solidFill>
            </a:endParaRPr>
          </a:p>
        </p:txBody>
      </p:sp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1703" y="132836"/>
            <a:ext cx="2651125" cy="1349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3795" y="5921337"/>
            <a:ext cx="847016" cy="562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5891237"/>
            <a:ext cx="1046162" cy="622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51442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95536" y="1700808"/>
            <a:ext cx="8424936" cy="4065316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hr-HR" dirty="0">
                <a:solidFill>
                  <a:srgbClr val="002060"/>
                </a:solidFill>
              </a:rPr>
              <a:t>Što je to održivi razvoj turističke destinacije?</a:t>
            </a:r>
          </a:p>
          <a:p>
            <a:pPr marL="0" indent="0" algn="ctr">
              <a:buNone/>
            </a:pPr>
            <a:endParaRPr lang="hr-HR" dirty="0" smtClean="0">
              <a:solidFill>
                <a:srgbClr val="002060"/>
              </a:solidFill>
            </a:endParaRPr>
          </a:p>
          <a:p>
            <a:pPr algn="ctr"/>
            <a:r>
              <a:rPr lang="hr-HR" dirty="0" smtClean="0">
                <a:solidFill>
                  <a:srgbClr val="002060"/>
                </a:solidFill>
              </a:rPr>
              <a:t>Jedan od najvažnijih ciljeva destinacijskog menadžmenta</a:t>
            </a:r>
          </a:p>
          <a:p>
            <a:pPr algn="ctr"/>
            <a:r>
              <a:rPr lang="hr-HR" dirty="0" smtClean="0">
                <a:solidFill>
                  <a:srgbClr val="002060"/>
                </a:solidFill>
              </a:rPr>
              <a:t>Način ostvarivanja dugoročne konkurentnosti turističke destinacije</a:t>
            </a:r>
          </a:p>
          <a:p>
            <a:pPr algn="ctr"/>
            <a:r>
              <a:rPr lang="hr-HR" dirty="0" smtClean="0">
                <a:solidFill>
                  <a:srgbClr val="002060"/>
                </a:solidFill>
              </a:rPr>
              <a:t>Rezultat društveno odgovornog djelovanja poslovnih </a:t>
            </a:r>
            <a:r>
              <a:rPr lang="hr-HR" dirty="0">
                <a:solidFill>
                  <a:srgbClr val="002060"/>
                </a:solidFill>
              </a:rPr>
              <a:t>i drugih subjekata u turističkoj destinaciji </a:t>
            </a:r>
            <a:endParaRPr lang="hr-HR" dirty="0" smtClean="0">
              <a:solidFill>
                <a:srgbClr val="002060"/>
              </a:solidFill>
            </a:endParaRPr>
          </a:p>
        </p:txBody>
      </p:sp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1703" y="132836"/>
            <a:ext cx="2651125" cy="1349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3795" y="5921337"/>
            <a:ext cx="847016" cy="562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5891237"/>
            <a:ext cx="1046162" cy="622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51442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065316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hr-HR" dirty="0" smtClean="0">
                <a:solidFill>
                  <a:srgbClr val="002060"/>
                </a:solidFill>
              </a:rPr>
              <a:t>Održivi razvoj je usmjeren na:</a:t>
            </a:r>
          </a:p>
          <a:p>
            <a:pPr marL="0" indent="0" algn="ctr">
              <a:buNone/>
            </a:pPr>
            <a:endParaRPr lang="hr-HR" dirty="0" smtClean="0">
              <a:solidFill>
                <a:srgbClr val="002060"/>
              </a:solidFill>
            </a:endParaRPr>
          </a:p>
          <a:p>
            <a:pPr algn="ctr"/>
            <a:r>
              <a:rPr lang="hr-HR" dirty="0" smtClean="0">
                <a:solidFill>
                  <a:srgbClr val="002060"/>
                </a:solidFill>
              </a:rPr>
              <a:t>Ekonomsku održivost</a:t>
            </a:r>
          </a:p>
          <a:p>
            <a:pPr algn="ctr"/>
            <a:r>
              <a:rPr lang="hr-HR" dirty="0" smtClean="0">
                <a:solidFill>
                  <a:srgbClr val="002060"/>
                </a:solidFill>
              </a:rPr>
              <a:t>Boljitak lokalne zajednice</a:t>
            </a:r>
          </a:p>
          <a:p>
            <a:pPr algn="ctr"/>
            <a:r>
              <a:rPr lang="hr-HR" dirty="0" smtClean="0">
                <a:solidFill>
                  <a:srgbClr val="002060"/>
                </a:solidFill>
              </a:rPr>
              <a:t>Kvalitetu radnih mjesta</a:t>
            </a:r>
          </a:p>
          <a:p>
            <a:pPr algn="ctr"/>
            <a:r>
              <a:rPr lang="hr-HR" dirty="0" smtClean="0">
                <a:solidFill>
                  <a:srgbClr val="002060"/>
                </a:solidFill>
              </a:rPr>
              <a:t>Društvenu pravednost</a:t>
            </a:r>
          </a:p>
          <a:p>
            <a:pPr algn="ctr"/>
            <a:r>
              <a:rPr lang="hr-HR" dirty="0" smtClean="0">
                <a:solidFill>
                  <a:srgbClr val="002060"/>
                </a:solidFill>
              </a:rPr>
              <a:t>Zadovoljstvo posjetitelja</a:t>
            </a:r>
          </a:p>
          <a:p>
            <a:pPr algn="ctr"/>
            <a:r>
              <a:rPr lang="hr-HR" dirty="0" smtClean="0">
                <a:solidFill>
                  <a:srgbClr val="002060"/>
                </a:solidFill>
              </a:rPr>
              <a:t>Lokalno upravljanje</a:t>
            </a:r>
          </a:p>
          <a:p>
            <a:pPr algn="ctr"/>
            <a:endParaRPr lang="en-GB" dirty="0"/>
          </a:p>
        </p:txBody>
      </p:sp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1703" y="132836"/>
            <a:ext cx="2651125" cy="1349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3795" y="5921337"/>
            <a:ext cx="847016" cy="562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5891237"/>
            <a:ext cx="1046162" cy="622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51442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065316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hr-HR" dirty="0" smtClean="0">
                <a:solidFill>
                  <a:srgbClr val="002060"/>
                </a:solidFill>
              </a:rPr>
              <a:t>Održivi razvoj je usmjeren na:</a:t>
            </a:r>
          </a:p>
          <a:p>
            <a:pPr marL="0" indent="0" algn="ctr">
              <a:buNone/>
            </a:pPr>
            <a:endParaRPr lang="hr-HR" dirty="0" smtClean="0">
              <a:solidFill>
                <a:srgbClr val="002060"/>
              </a:solidFill>
            </a:endParaRPr>
          </a:p>
          <a:p>
            <a:pPr algn="ctr"/>
            <a:r>
              <a:rPr lang="hr-HR" dirty="0" smtClean="0">
                <a:solidFill>
                  <a:srgbClr val="002060"/>
                </a:solidFill>
              </a:rPr>
              <a:t>Blagostanje zajednice</a:t>
            </a:r>
          </a:p>
          <a:p>
            <a:pPr algn="ctr"/>
            <a:r>
              <a:rPr lang="hr-HR" dirty="0" smtClean="0">
                <a:solidFill>
                  <a:srgbClr val="002060"/>
                </a:solidFill>
              </a:rPr>
              <a:t>Kulturno bogatstvo</a:t>
            </a:r>
          </a:p>
          <a:p>
            <a:pPr algn="ctr"/>
            <a:r>
              <a:rPr lang="hr-HR" dirty="0" smtClean="0">
                <a:solidFill>
                  <a:srgbClr val="002060"/>
                </a:solidFill>
              </a:rPr>
              <a:t>Fizički integritet krajobraza</a:t>
            </a:r>
          </a:p>
          <a:p>
            <a:pPr algn="ctr"/>
            <a:r>
              <a:rPr lang="hr-HR" dirty="0" smtClean="0">
                <a:solidFill>
                  <a:srgbClr val="002060"/>
                </a:solidFill>
              </a:rPr>
              <a:t>Biološku raznolikost</a:t>
            </a:r>
          </a:p>
          <a:p>
            <a:pPr algn="ctr"/>
            <a:r>
              <a:rPr lang="hr-HR" dirty="0" smtClean="0">
                <a:solidFill>
                  <a:srgbClr val="002060"/>
                </a:solidFill>
              </a:rPr>
              <a:t>Učinkovito korištenje resursa</a:t>
            </a:r>
          </a:p>
          <a:p>
            <a:pPr algn="ctr"/>
            <a:r>
              <a:rPr lang="hr-HR" dirty="0" smtClean="0">
                <a:solidFill>
                  <a:srgbClr val="002060"/>
                </a:solidFill>
              </a:rPr>
              <a:t>Čistoću okoliša</a:t>
            </a:r>
          </a:p>
          <a:p>
            <a:pPr algn="ctr"/>
            <a:endParaRPr lang="en-GB" dirty="0">
              <a:solidFill>
                <a:srgbClr val="002060"/>
              </a:solidFill>
            </a:endParaRPr>
          </a:p>
        </p:txBody>
      </p:sp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1703" y="132836"/>
            <a:ext cx="2651125" cy="1349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3795" y="5921337"/>
            <a:ext cx="847016" cy="562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5891237"/>
            <a:ext cx="1046162" cy="622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12080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065316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hr-HR" dirty="0">
                <a:solidFill>
                  <a:srgbClr val="002060"/>
                </a:solidFill>
              </a:rPr>
              <a:t>Suvremeni turizam obilježava visoka razina polarizacije: </a:t>
            </a:r>
            <a:endParaRPr lang="hr-HR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hr-HR" dirty="0">
              <a:solidFill>
                <a:srgbClr val="002060"/>
              </a:solidFill>
            </a:endParaRPr>
          </a:p>
          <a:p>
            <a:pPr algn="ctr"/>
            <a:r>
              <a:rPr lang="hr-HR" dirty="0" smtClean="0">
                <a:solidFill>
                  <a:srgbClr val="002060"/>
                </a:solidFill>
              </a:rPr>
              <a:t>s </a:t>
            </a:r>
            <a:r>
              <a:rPr lang="hr-HR" dirty="0">
                <a:solidFill>
                  <a:srgbClr val="002060"/>
                </a:solidFill>
              </a:rPr>
              <a:t>jedne strane je velik broj turista privučen aktivnostima odmora i rekreacije, </a:t>
            </a:r>
            <a:endParaRPr lang="hr-HR" dirty="0" smtClean="0">
              <a:solidFill>
                <a:srgbClr val="002060"/>
              </a:solidFill>
            </a:endParaRPr>
          </a:p>
          <a:p>
            <a:pPr algn="ctr"/>
            <a:r>
              <a:rPr lang="hr-HR" dirty="0" smtClean="0">
                <a:solidFill>
                  <a:srgbClr val="002060"/>
                </a:solidFill>
              </a:rPr>
              <a:t>a </a:t>
            </a:r>
            <a:r>
              <a:rPr lang="hr-HR" dirty="0">
                <a:solidFill>
                  <a:srgbClr val="002060"/>
                </a:solidFill>
              </a:rPr>
              <a:t>s druge strane mali broj turista privlači velik broj posebnih oblika </a:t>
            </a:r>
            <a:r>
              <a:rPr lang="hr-HR" dirty="0" smtClean="0">
                <a:solidFill>
                  <a:srgbClr val="002060"/>
                </a:solidFill>
              </a:rPr>
              <a:t>turizma vezanih uz posebne interese. </a:t>
            </a:r>
            <a:endParaRPr lang="en-GB" dirty="0">
              <a:solidFill>
                <a:srgbClr val="002060"/>
              </a:solidFill>
            </a:endParaRPr>
          </a:p>
        </p:txBody>
      </p:sp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1703" y="132836"/>
            <a:ext cx="2651125" cy="1349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3795" y="5921337"/>
            <a:ext cx="847016" cy="562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5891237"/>
            <a:ext cx="1046162" cy="622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77176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0457" y="1988840"/>
            <a:ext cx="8229600" cy="10801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r-HR" dirty="0">
                <a:solidFill>
                  <a:srgbClr val="002060"/>
                </a:solidFill>
              </a:rPr>
              <a:t>Ključni konkurentski </a:t>
            </a:r>
            <a:r>
              <a:rPr lang="hr-HR" dirty="0" smtClean="0">
                <a:solidFill>
                  <a:srgbClr val="002060"/>
                </a:solidFill>
              </a:rPr>
              <a:t>koncepti suvremenog turizma:</a:t>
            </a:r>
            <a:endParaRPr lang="hr-HR" dirty="0">
              <a:solidFill>
                <a:srgbClr val="002060"/>
              </a:solidFill>
            </a:endParaRPr>
          </a:p>
        </p:txBody>
      </p:sp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1703" y="132836"/>
            <a:ext cx="2651125" cy="1349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3795" y="5921337"/>
            <a:ext cx="847016" cy="562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5891237"/>
            <a:ext cx="1046162" cy="622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zervirano mjesto sadržaja 2"/>
          <p:cNvSpPr txBox="1">
            <a:spLocks/>
          </p:cNvSpPr>
          <p:nvPr/>
        </p:nvSpPr>
        <p:spPr>
          <a:xfrm>
            <a:off x="469403" y="3429000"/>
            <a:ext cx="3814565" cy="180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hr-HR" sz="3000" b="1" dirty="0" smtClean="0">
                <a:solidFill>
                  <a:srgbClr val="002060"/>
                </a:solidFill>
              </a:rPr>
              <a:t>cjenovna privlačnost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hr-HR" sz="3000" b="1" dirty="0" err="1" smtClean="0">
                <a:solidFill>
                  <a:srgbClr val="002060"/>
                </a:solidFill>
              </a:rPr>
              <a:t>vs</a:t>
            </a:r>
            <a:r>
              <a:rPr lang="hr-HR" sz="3000" b="1" dirty="0" smtClean="0">
                <a:solidFill>
                  <a:srgbClr val="002060"/>
                </a:solidFill>
              </a:rPr>
              <a:t>. 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hr-HR" sz="3000" b="1" dirty="0" smtClean="0">
                <a:solidFill>
                  <a:srgbClr val="002060"/>
                </a:solidFill>
              </a:rPr>
              <a:t>specijalizacija </a:t>
            </a:r>
            <a:endParaRPr lang="en-GB" sz="3000" b="1" dirty="0"/>
          </a:p>
        </p:txBody>
      </p:sp>
      <p:sp>
        <p:nvSpPr>
          <p:cNvPr id="9" name="Rezervirano mjesto sadržaja 2"/>
          <p:cNvSpPr txBox="1">
            <a:spLocks/>
          </p:cNvSpPr>
          <p:nvPr/>
        </p:nvSpPr>
        <p:spPr>
          <a:xfrm>
            <a:off x="4283968" y="3429000"/>
            <a:ext cx="4608512" cy="1800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hr-HR" b="1" dirty="0">
                <a:solidFill>
                  <a:srgbClr val="002060"/>
                </a:solidFill>
              </a:rPr>
              <a:t>masovni odmorišni turizam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hr-HR" b="1" dirty="0" err="1" smtClean="0">
                <a:solidFill>
                  <a:srgbClr val="002060"/>
                </a:solidFill>
              </a:rPr>
              <a:t>vs</a:t>
            </a:r>
            <a:r>
              <a:rPr lang="hr-HR" b="1" dirty="0" smtClean="0">
                <a:solidFill>
                  <a:srgbClr val="002060"/>
                </a:solidFill>
              </a:rPr>
              <a:t>. </a:t>
            </a:r>
          </a:p>
          <a:p>
            <a:pPr marL="0" indent="0" algn="ctr">
              <a:buNone/>
            </a:pPr>
            <a:r>
              <a:rPr lang="hr-HR" b="1" dirty="0">
                <a:solidFill>
                  <a:srgbClr val="002060"/>
                </a:solidFill>
              </a:rPr>
              <a:t>turizam posebnih interesa 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651442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065316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hr-HR" dirty="0">
                <a:solidFill>
                  <a:srgbClr val="002060"/>
                </a:solidFill>
              </a:rPr>
              <a:t>Turizam posebnih interesa je oblik turizma u kojem dominira motiv putovanja vezan uz specifičan interes, struku ili hobi turista</a:t>
            </a:r>
            <a:r>
              <a:rPr lang="hr-HR" dirty="0" smtClean="0">
                <a:solidFill>
                  <a:srgbClr val="002060"/>
                </a:solidFill>
              </a:rPr>
              <a:t>.</a:t>
            </a:r>
          </a:p>
          <a:p>
            <a:pPr marL="0" indent="0" algn="ctr">
              <a:buNone/>
            </a:pPr>
            <a:endParaRPr lang="hr-HR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hr-HR" dirty="0">
                <a:solidFill>
                  <a:srgbClr val="002060"/>
                </a:solidFill>
              </a:rPr>
              <a:t>...za ljubitelje promatranja ptica, bilja, arheologije, arhitekture, povijesti, ronjenja, jahanja, alpinizma, speleologije, veslanja, biciklizma, glazbe, fotografije, slikanja, gastronomije, enologije, geologije i tako </a:t>
            </a:r>
            <a:r>
              <a:rPr lang="hr-HR" dirty="0" err="1">
                <a:solidFill>
                  <a:srgbClr val="002060"/>
                </a:solidFill>
              </a:rPr>
              <a:t>redom..</a:t>
            </a:r>
            <a:r>
              <a:rPr lang="hr-HR" dirty="0">
                <a:solidFill>
                  <a:srgbClr val="002060"/>
                </a:solidFill>
              </a:rPr>
              <a:t>. </a:t>
            </a:r>
          </a:p>
          <a:p>
            <a:pPr marL="0" indent="0" algn="ctr">
              <a:buNone/>
            </a:pPr>
            <a:endParaRPr lang="hr-HR" dirty="0">
              <a:solidFill>
                <a:srgbClr val="002060"/>
              </a:solidFill>
            </a:endParaRPr>
          </a:p>
        </p:txBody>
      </p:sp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1703" y="132836"/>
            <a:ext cx="2651125" cy="1349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3795" y="5921337"/>
            <a:ext cx="847016" cy="562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5891237"/>
            <a:ext cx="1046162" cy="622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51442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065316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hr-HR" dirty="0" smtClean="0">
                <a:solidFill>
                  <a:srgbClr val="002060"/>
                </a:solidFill>
              </a:rPr>
              <a:t>Iz </a:t>
            </a:r>
            <a:r>
              <a:rPr lang="hr-HR" dirty="0">
                <a:solidFill>
                  <a:srgbClr val="002060"/>
                </a:solidFill>
              </a:rPr>
              <a:t>gledišta turističke destinacije koja se profilira na temelju svoje atrakcijske osnove, </a:t>
            </a:r>
            <a:r>
              <a:rPr lang="hr-HR" dirty="0" smtClean="0">
                <a:solidFill>
                  <a:srgbClr val="002060"/>
                </a:solidFill>
              </a:rPr>
              <a:t>turizam posebnih interesa je vrlo važan </a:t>
            </a:r>
            <a:r>
              <a:rPr lang="hr-HR" dirty="0">
                <a:solidFill>
                  <a:srgbClr val="002060"/>
                </a:solidFill>
              </a:rPr>
              <a:t>i bez obzira na </a:t>
            </a:r>
            <a:r>
              <a:rPr lang="hr-HR" dirty="0" smtClean="0">
                <a:solidFill>
                  <a:srgbClr val="002060"/>
                </a:solidFill>
              </a:rPr>
              <a:t>razmjerno malen tržišni </a:t>
            </a:r>
            <a:r>
              <a:rPr lang="hr-HR" dirty="0">
                <a:solidFill>
                  <a:srgbClr val="002060"/>
                </a:solidFill>
              </a:rPr>
              <a:t>udio. </a:t>
            </a:r>
            <a:endParaRPr lang="hr-HR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hr-HR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hr-HR" dirty="0" smtClean="0">
                <a:solidFill>
                  <a:srgbClr val="002060"/>
                </a:solidFill>
              </a:rPr>
              <a:t>Zbog </a:t>
            </a:r>
            <a:r>
              <a:rPr lang="hr-HR" dirty="0">
                <a:solidFill>
                  <a:srgbClr val="002060"/>
                </a:solidFill>
              </a:rPr>
              <a:t>manje mogućnosti supstitucije tako specifičnih aktivnosti one redovito privlače cjenovno manje osjetljive potrošače nego što su </a:t>
            </a:r>
            <a:r>
              <a:rPr lang="hr-HR" dirty="0" smtClean="0">
                <a:solidFill>
                  <a:srgbClr val="002060"/>
                </a:solidFill>
              </a:rPr>
              <a:t>tradicionalni </a:t>
            </a:r>
            <a:r>
              <a:rPr lang="hr-HR" dirty="0">
                <a:solidFill>
                  <a:srgbClr val="002060"/>
                </a:solidFill>
              </a:rPr>
              <a:t>turisti.</a:t>
            </a:r>
            <a:endParaRPr lang="en-GB" dirty="0"/>
          </a:p>
        </p:txBody>
      </p:sp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1703" y="132836"/>
            <a:ext cx="2651125" cy="1349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3795" y="5921337"/>
            <a:ext cx="847016" cy="562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5891237"/>
            <a:ext cx="1046162" cy="622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51442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065316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hr-HR" dirty="0" smtClean="0">
                <a:solidFill>
                  <a:srgbClr val="002060"/>
                </a:solidFill>
              </a:rPr>
              <a:t>Koji su najvažniji proizvodi destinacijskih menadžment kompanija?</a:t>
            </a:r>
          </a:p>
          <a:p>
            <a:pPr marL="0" indent="0" algn="ctr">
              <a:buNone/>
            </a:pPr>
            <a:endParaRPr lang="hr-HR" dirty="0" smtClean="0">
              <a:solidFill>
                <a:srgbClr val="002060"/>
              </a:solidFill>
            </a:endParaRPr>
          </a:p>
          <a:p>
            <a:pPr algn="ctr"/>
            <a:r>
              <a:rPr lang="hr-HR" dirty="0" smtClean="0">
                <a:solidFill>
                  <a:srgbClr val="002060"/>
                </a:solidFill>
              </a:rPr>
              <a:t>Paket aranžmani, izleti, skupovi, događanja</a:t>
            </a:r>
          </a:p>
          <a:p>
            <a:pPr algn="ctr"/>
            <a:r>
              <a:rPr lang="hr-HR" dirty="0" smtClean="0">
                <a:solidFill>
                  <a:srgbClr val="002060"/>
                </a:solidFill>
              </a:rPr>
              <a:t>To su redom složeni turistički proizvodi s visokom dodanom vrijednošću</a:t>
            </a:r>
          </a:p>
          <a:p>
            <a:pPr algn="ctr"/>
            <a:r>
              <a:rPr lang="hr-HR" dirty="0" smtClean="0">
                <a:solidFill>
                  <a:srgbClr val="002060"/>
                </a:solidFill>
              </a:rPr>
              <a:t>Sadrže aktivnosti koje su razlog dolaska u turističku destinaciju</a:t>
            </a:r>
            <a:endParaRPr lang="hr-HR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en-GB" dirty="0"/>
          </a:p>
        </p:txBody>
      </p:sp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1703" y="132836"/>
            <a:ext cx="2651125" cy="1349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3795" y="5921337"/>
            <a:ext cx="847016" cy="562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5891237"/>
            <a:ext cx="1046162" cy="622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51442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065316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hr-HR" dirty="0">
                <a:solidFill>
                  <a:srgbClr val="002060"/>
                </a:solidFill>
              </a:rPr>
              <a:t>Zbog čega je razvoj složenih turističkih proizvoda važan za turističku destinaciju? </a:t>
            </a:r>
            <a:endParaRPr lang="hr-HR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hr-HR" dirty="0">
              <a:solidFill>
                <a:srgbClr val="002060"/>
              </a:solidFill>
            </a:endParaRPr>
          </a:p>
          <a:p>
            <a:pPr algn="ctr"/>
            <a:r>
              <a:rPr lang="en-GB" dirty="0" err="1" smtClean="0">
                <a:solidFill>
                  <a:srgbClr val="002060"/>
                </a:solidFill>
              </a:rPr>
              <a:t>podižu</a:t>
            </a:r>
            <a:r>
              <a:rPr lang="en-GB" dirty="0" smtClean="0">
                <a:solidFill>
                  <a:srgbClr val="002060"/>
                </a:solidFill>
              </a:rPr>
              <a:t> </a:t>
            </a:r>
            <a:r>
              <a:rPr lang="en-GB" dirty="0" err="1">
                <a:solidFill>
                  <a:srgbClr val="002060"/>
                </a:solidFill>
              </a:rPr>
              <a:t>razinu</a:t>
            </a:r>
            <a:r>
              <a:rPr lang="en-GB" dirty="0">
                <a:solidFill>
                  <a:srgbClr val="002060"/>
                </a:solidFill>
              </a:rPr>
              <a:t> </a:t>
            </a:r>
            <a:r>
              <a:rPr lang="en-GB" dirty="0" err="1">
                <a:solidFill>
                  <a:srgbClr val="002060"/>
                </a:solidFill>
              </a:rPr>
              <a:t>atraktivnosti</a:t>
            </a:r>
            <a:r>
              <a:rPr lang="en-GB" dirty="0">
                <a:solidFill>
                  <a:srgbClr val="002060"/>
                </a:solidFill>
              </a:rPr>
              <a:t> </a:t>
            </a:r>
            <a:r>
              <a:rPr lang="en-GB" dirty="0" err="1">
                <a:solidFill>
                  <a:srgbClr val="002060"/>
                </a:solidFill>
              </a:rPr>
              <a:t>destinacije</a:t>
            </a:r>
            <a:r>
              <a:rPr lang="en-GB" dirty="0">
                <a:solidFill>
                  <a:srgbClr val="002060"/>
                </a:solidFill>
              </a:rPr>
              <a:t> </a:t>
            </a:r>
            <a:r>
              <a:rPr lang="en-GB" dirty="0" err="1">
                <a:solidFill>
                  <a:srgbClr val="002060"/>
                </a:solidFill>
              </a:rPr>
              <a:t>i</a:t>
            </a:r>
            <a:r>
              <a:rPr lang="en-GB" dirty="0">
                <a:solidFill>
                  <a:srgbClr val="002060"/>
                </a:solidFill>
              </a:rPr>
              <a:t> </a:t>
            </a:r>
            <a:r>
              <a:rPr lang="en-GB" dirty="0" err="1">
                <a:solidFill>
                  <a:srgbClr val="002060"/>
                </a:solidFill>
              </a:rPr>
              <a:t>generiraju</a:t>
            </a:r>
            <a:r>
              <a:rPr lang="en-GB" dirty="0">
                <a:solidFill>
                  <a:srgbClr val="002060"/>
                </a:solidFill>
              </a:rPr>
              <a:t> </a:t>
            </a:r>
            <a:r>
              <a:rPr lang="en-GB" dirty="0" err="1">
                <a:solidFill>
                  <a:srgbClr val="002060"/>
                </a:solidFill>
              </a:rPr>
              <a:t>novu</a:t>
            </a:r>
            <a:r>
              <a:rPr lang="en-GB" dirty="0">
                <a:solidFill>
                  <a:srgbClr val="002060"/>
                </a:solidFill>
              </a:rPr>
              <a:t> </a:t>
            </a:r>
            <a:r>
              <a:rPr lang="en-GB" dirty="0" err="1" smtClean="0">
                <a:solidFill>
                  <a:srgbClr val="002060"/>
                </a:solidFill>
              </a:rPr>
              <a:t>potražnju</a:t>
            </a:r>
            <a:endParaRPr lang="hr-HR" dirty="0" smtClean="0">
              <a:solidFill>
                <a:srgbClr val="002060"/>
              </a:solidFill>
            </a:endParaRPr>
          </a:p>
          <a:p>
            <a:pPr algn="ctr"/>
            <a:r>
              <a:rPr lang="hr-HR" dirty="0">
                <a:solidFill>
                  <a:srgbClr val="002060"/>
                </a:solidFill>
              </a:rPr>
              <a:t>zahvaćaju cjenovno manje elastičnu potražnju i </a:t>
            </a:r>
            <a:r>
              <a:rPr lang="hr-HR" dirty="0" smtClean="0">
                <a:solidFill>
                  <a:srgbClr val="002060"/>
                </a:solidFill>
              </a:rPr>
              <a:t>usmjeravaju </a:t>
            </a:r>
            <a:r>
              <a:rPr lang="hr-HR" dirty="0">
                <a:solidFill>
                  <a:srgbClr val="002060"/>
                </a:solidFill>
              </a:rPr>
              <a:t>tu potražnju u razdoblja kada je </a:t>
            </a:r>
            <a:r>
              <a:rPr lang="hr-HR" dirty="0" smtClean="0">
                <a:solidFill>
                  <a:srgbClr val="002060"/>
                </a:solidFill>
              </a:rPr>
              <a:t>ona smanjena i na područja za koja je niska</a:t>
            </a:r>
            <a:endParaRPr lang="en-GB" dirty="0">
              <a:solidFill>
                <a:srgbClr val="002060"/>
              </a:solidFill>
            </a:endParaRPr>
          </a:p>
        </p:txBody>
      </p:sp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1703" y="132836"/>
            <a:ext cx="2651125" cy="1349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3795" y="5921337"/>
            <a:ext cx="847016" cy="562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5891237"/>
            <a:ext cx="1046162" cy="622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51442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3633268"/>
          </a:xfrm>
        </p:spPr>
        <p:txBody>
          <a:bodyPr/>
          <a:lstStyle/>
          <a:p>
            <a:pPr marL="0" indent="0" algn="ctr">
              <a:buNone/>
            </a:pPr>
            <a:r>
              <a:rPr lang="hr-HR" dirty="0" smtClean="0">
                <a:solidFill>
                  <a:srgbClr val="002060"/>
                </a:solidFill>
              </a:rPr>
              <a:t>Kako ćemo raditi:</a:t>
            </a:r>
          </a:p>
          <a:p>
            <a:pPr marL="0" indent="0" algn="ctr">
              <a:buNone/>
            </a:pPr>
            <a:endParaRPr lang="hr-HR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hr-HR" dirty="0" smtClean="0">
                <a:solidFill>
                  <a:srgbClr val="002060"/>
                </a:solidFill>
              </a:rPr>
              <a:t>Uvodno predavanje: </a:t>
            </a:r>
            <a:r>
              <a:rPr lang="pl-PL" dirty="0" smtClean="0">
                <a:solidFill>
                  <a:srgbClr val="002060"/>
                </a:solidFill>
              </a:rPr>
              <a:t>11:00-12:30</a:t>
            </a:r>
          </a:p>
          <a:p>
            <a:pPr marL="0" indent="0" algn="ctr">
              <a:buNone/>
            </a:pPr>
            <a:r>
              <a:rPr lang="pl-PL" dirty="0" smtClean="0">
                <a:solidFill>
                  <a:srgbClr val="002060"/>
                </a:solidFill>
              </a:rPr>
              <a:t>Pauza </a:t>
            </a:r>
            <a:r>
              <a:rPr lang="pl-PL" dirty="0">
                <a:solidFill>
                  <a:srgbClr val="002060"/>
                </a:solidFill>
              </a:rPr>
              <a:t>za </a:t>
            </a:r>
            <a:r>
              <a:rPr lang="pl-PL" dirty="0" smtClean="0">
                <a:solidFill>
                  <a:srgbClr val="002060"/>
                </a:solidFill>
              </a:rPr>
              <a:t>kavu: 12:30-13:00</a:t>
            </a:r>
          </a:p>
          <a:p>
            <a:pPr marL="0" indent="0" algn="ctr">
              <a:buNone/>
            </a:pPr>
            <a:r>
              <a:rPr lang="pl-PL" dirty="0" smtClean="0">
                <a:solidFill>
                  <a:srgbClr val="002060"/>
                </a:solidFill>
              </a:rPr>
              <a:t>Radionica</a:t>
            </a:r>
            <a:r>
              <a:rPr lang="pl-PL" dirty="0">
                <a:solidFill>
                  <a:srgbClr val="002060"/>
                </a:solidFill>
              </a:rPr>
              <a:t>: 13:00-14:30</a:t>
            </a:r>
            <a:endParaRPr lang="en-GB" dirty="0"/>
          </a:p>
        </p:txBody>
      </p:sp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1703" y="132836"/>
            <a:ext cx="2651125" cy="1349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3795" y="5921337"/>
            <a:ext cx="847016" cy="562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5891237"/>
            <a:ext cx="1046162" cy="622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95776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06531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hr-HR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hr-HR" dirty="0" smtClean="0">
                <a:solidFill>
                  <a:srgbClr val="002060"/>
                </a:solidFill>
              </a:rPr>
              <a:t>Zašto već nemamo razvijene </a:t>
            </a:r>
            <a:r>
              <a:rPr lang="hr-HR" dirty="0">
                <a:solidFill>
                  <a:srgbClr val="002060"/>
                </a:solidFill>
              </a:rPr>
              <a:t>složene turističke proizvode za tržište posebnih </a:t>
            </a:r>
            <a:r>
              <a:rPr lang="hr-HR" dirty="0" smtClean="0">
                <a:solidFill>
                  <a:srgbClr val="002060"/>
                </a:solidFill>
              </a:rPr>
              <a:t>interesa na zadovoljavajućoj razini?</a:t>
            </a:r>
          </a:p>
          <a:p>
            <a:pPr marL="0" indent="0" algn="ctr">
              <a:buNone/>
            </a:pPr>
            <a:endParaRPr lang="hr-HR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hr-HR" dirty="0" smtClean="0">
                <a:solidFill>
                  <a:srgbClr val="002060"/>
                </a:solidFill>
              </a:rPr>
              <a:t>Kako </a:t>
            </a:r>
            <a:r>
              <a:rPr lang="hr-HR" dirty="0">
                <a:solidFill>
                  <a:srgbClr val="002060"/>
                </a:solidFill>
              </a:rPr>
              <a:t>razviti složene turističke proizvode za tržište posebnih interesa</a:t>
            </a:r>
            <a:r>
              <a:rPr lang="hr-HR" dirty="0" smtClean="0">
                <a:solidFill>
                  <a:srgbClr val="002060"/>
                </a:solidFill>
              </a:rPr>
              <a:t>?</a:t>
            </a:r>
            <a:endParaRPr lang="hr-HR" dirty="0">
              <a:solidFill>
                <a:srgbClr val="002060"/>
              </a:solidFill>
            </a:endParaRPr>
          </a:p>
        </p:txBody>
      </p:sp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1703" y="132836"/>
            <a:ext cx="2651125" cy="1349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3795" y="5921337"/>
            <a:ext cx="847016" cy="562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5891237"/>
            <a:ext cx="1046162" cy="622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51442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065316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hr-HR" dirty="0" smtClean="0">
                <a:solidFill>
                  <a:srgbClr val="002060"/>
                </a:solidFill>
              </a:rPr>
              <a:t>U </a:t>
            </a:r>
            <a:r>
              <a:rPr lang="hr-HR" dirty="0">
                <a:solidFill>
                  <a:srgbClr val="002060"/>
                </a:solidFill>
              </a:rPr>
              <a:t>kojem području </a:t>
            </a:r>
            <a:r>
              <a:rPr lang="hr-HR" dirty="0" smtClean="0">
                <a:solidFill>
                  <a:srgbClr val="002060"/>
                </a:solidFill>
              </a:rPr>
              <a:t>zapravo želimo </a:t>
            </a:r>
            <a:r>
              <a:rPr lang="hr-HR" dirty="0">
                <a:solidFill>
                  <a:srgbClr val="002060"/>
                </a:solidFill>
              </a:rPr>
              <a:t>biti?</a:t>
            </a:r>
          </a:p>
          <a:p>
            <a:pPr marL="0" indent="0" algn="ctr">
              <a:buNone/>
            </a:pPr>
            <a:endParaRPr lang="hr-HR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hr-HR" dirty="0">
                <a:solidFill>
                  <a:srgbClr val="002060"/>
                </a:solidFill>
              </a:rPr>
              <a:t>Gdje postoji artikulirana usluga koja zadovoljava neku potrebu i prepoznati su potrošači koji je žele kupiti (tu su svi ostali</a:t>
            </a:r>
            <a:r>
              <a:rPr lang="hr-HR" dirty="0" smtClean="0">
                <a:solidFill>
                  <a:srgbClr val="002060"/>
                </a:solidFill>
              </a:rPr>
              <a:t>)</a:t>
            </a:r>
          </a:p>
          <a:p>
            <a:pPr marL="0" indent="0" algn="ctr">
              <a:buNone/>
            </a:pPr>
            <a:r>
              <a:rPr lang="hr-HR" dirty="0">
                <a:solidFill>
                  <a:srgbClr val="002060"/>
                </a:solidFill>
              </a:rPr>
              <a:t>ili</a:t>
            </a:r>
          </a:p>
          <a:p>
            <a:pPr marL="0" indent="0" algn="ctr">
              <a:buNone/>
            </a:pPr>
            <a:r>
              <a:rPr lang="hr-HR" dirty="0">
                <a:solidFill>
                  <a:srgbClr val="002060"/>
                </a:solidFill>
              </a:rPr>
              <a:t>u području neiskorištenih mogućnosti (tu smo najvjerojatnije sami)</a:t>
            </a:r>
          </a:p>
          <a:p>
            <a:pPr marL="0" indent="0" algn="ctr">
              <a:buNone/>
            </a:pPr>
            <a:endParaRPr lang="hr-HR" dirty="0">
              <a:solidFill>
                <a:srgbClr val="002060"/>
              </a:solidFill>
            </a:endParaRPr>
          </a:p>
        </p:txBody>
      </p:sp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1703" y="132836"/>
            <a:ext cx="2651125" cy="1349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3795" y="5921337"/>
            <a:ext cx="847016" cy="562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5891237"/>
            <a:ext cx="1046162" cy="622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51442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065316"/>
          </a:xfrm>
        </p:spPr>
        <p:txBody>
          <a:bodyPr/>
          <a:lstStyle/>
          <a:p>
            <a:pPr marL="0" indent="0" algn="ctr">
              <a:buNone/>
            </a:pPr>
            <a:endParaRPr lang="hr-HR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hr-HR" dirty="0" smtClean="0">
                <a:solidFill>
                  <a:srgbClr val="002060"/>
                </a:solidFill>
              </a:rPr>
              <a:t>Gdje </a:t>
            </a:r>
            <a:r>
              <a:rPr lang="hr-HR" dirty="0">
                <a:solidFill>
                  <a:srgbClr val="002060"/>
                </a:solidFill>
              </a:rPr>
              <a:t>je područje neiskorištenih mogućnosti?</a:t>
            </a:r>
          </a:p>
          <a:p>
            <a:pPr marL="0" indent="0" algn="ctr">
              <a:buNone/>
            </a:pPr>
            <a:endParaRPr lang="hr-HR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hr-HR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hr-HR" dirty="0">
                <a:solidFill>
                  <a:srgbClr val="002060"/>
                </a:solidFill>
              </a:rPr>
              <a:t>Tamo gdje imamo resurse koji drugi nemaju </a:t>
            </a:r>
            <a:r>
              <a:rPr lang="hr-HR" dirty="0" smtClean="0">
                <a:solidFill>
                  <a:srgbClr val="002060"/>
                </a:solidFill>
              </a:rPr>
              <a:t>i/ili </a:t>
            </a:r>
            <a:r>
              <a:rPr lang="hr-HR" dirty="0">
                <a:solidFill>
                  <a:srgbClr val="002060"/>
                </a:solidFill>
              </a:rPr>
              <a:t>s kojima možemo stvoriti novi doživljaj!</a:t>
            </a:r>
          </a:p>
        </p:txBody>
      </p:sp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1703" y="132836"/>
            <a:ext cx="2651125" cy="1349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3795" y="5921337"/>
            <a:ext cx="847016" cy="562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5891237"/>
            <a:ext cx="1046162" cy="622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48167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06531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hr-HR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hr-HR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hr-HR" dirty="0" smtClean="0">
                <a:solidFill>
                  <a:srgbClr val="002060"/>
                </a:solidFill>
              </a:rPr>
              <a:t>Nakon pauze za kavu otkrivat ćemo koje je područje neiskorištenih mogućnosti na projektnom području!</a:t>
            </a:r>
            <a:endParaRPr lang="hr-HR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hr-HR" dirty="0">
              <a:solidFill>
                <a:srgbClr val="002060"/>
              </a:solidFill>
            </a:endParaRPr>
          </a:p>
        </p:txBody>
      </p:sp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1703" y="132836"/>
            <a:ext cx="2651125" cy="1349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3795" y="5921337"/>
            <a:ext cx="847016" cy="562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5891237"/>
            <a:ext cx="1046162" cy="622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49148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3849292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hr-HR" dirty="0" smtClean="0">
                <a:solidFill>
                  <a:srgbClr val="002060"/>
                </a:solidFill>
              </a:rPr>
              <a:t>Slijedi 5 kratkih videa u kojima je moguće na primjerima iz drugih turističkih destinacija identificirati osnovni resurs (atrakciju) i nositelje posebnih kompetencija koji stvaraju nove doživljaje. </a:t>
            </a:r>
          </a:p>
          <a:p>
            <a:pPr marL="0" indent="0" algn="ctr">
              <a:buNone/>
            </a:pPr>
            <a:endParaRPr lang="hr-HR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hr-HR" dirty="0" smtClean="0">
                <a:solidFill>
                  <a:srgbClr val="002060"/>
                </a:solidFill>
              </a:rPr>
              <a:t>Potom ćemo pokušati razviti ideje vezane uz moguće sadržaje u projektnom području.</a:t>
            </a:r>
            <a:endParaRPr lang="hr-HR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hr-HR" dirty="0">
              <a:solidFill>
                <a:srgbClr val="002060"/>
              </a:solidFill>
            </a:endParaRPr>
          </a:p>
        </p:txBody>
      </p:sp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1703" y="132836"/>
            <a:ext cx="2651125" cy="1349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3795" y="5921337"/>
            <a:ext cx="847016" cy="562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5891237"/>
            <a:ext cx="1046162" cy="622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60861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06531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hr-HR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hr-HR" dirty="0" smtClean="0">
                <a:solidFill>
                  <a:srgbClr val="002060"/>
                </a:solidFill>
              </a:rPr>
              <a:t>Što je u ovom videu osnovni resurs (atrakcija)? </a:t>
            </a:r>
          </a:p>
          <a:p>
            <a:pPr marL="0" indent="0" algn="ctr">
              <a:buNone/>
            </a:pPr>
            <a:endParaRPr lang="hr-HR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hr-HR" dirty="0" smtClean="0">
                <a:solidFill>
                  <a:srgbClr val="002060"/>
                </a:solidFill>
              </a:rPr>
              <a:t>Tko je u ovom slučaju nositelj posebnih kompetencija koji stvara novi doživljaj?</a:t>
            </a:r>
            <a:endParaRPr lang="hr-HR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hr-HR" dirty="0">
              <a:solidFill>
                <a:srgbClr val="002060"/>
              </a:solidFill>
            </a:endParaRPr>
          </a:p>
        </p:txBody>
      </p:sp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1703" y="132836"/>
            <a:ext cx="2651125" cy="1349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3795" y="5921337"/>
            <a:ext cx="847016" cy="562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5891237"/>
            <a:ext cx="1046162" cy="622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73143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06531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hr-HR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hr-HR" dirty="0" smtClean="0">
                <a:solidFill>
                  <a:srgbClr val="002060"/>
                </a:solidFill>
              </a:rPr>
              <a:t>Što je u ovom videu osnovni resurs (atrakcija)? </a:t>
            </a:r>
          </a:p>
          <a:p>
            <a:pPr marL="0" indent="0" algn="ctr">
              <a:buNone/>
            </a:pPr>
            <a:endParaRPr lang="hr-HR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hr-HR" dirty="0" smtClean="0">
                <a:solidFill>
                  <a:srgbClr val="002060"/>
                </a:solidFill>
              </a:rPr>
              <a:t>Tko je u ovom slučaju nositelj posebnih kompetencija koji stvara novi doživljaj?</a:t>
            </a:r>
            <a:endParaRPr lang="hr-HR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hr-HR" dirty="0">
              <a:solidFill>
                <a:srgbClr val="002060"/>
              </a:solidFill>
            </a:endParaRPr>
          </a:p>
        </p:txBody>
      </p:sp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1703" y="132836"/>
            <a:ext cx="2651125" cy="1349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3795" y="5921337"/>
            <a:ext cx="847016" cy="562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5891237"/>
            <a:ext cx="1046162" cy="622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49148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06531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hr-HR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hr-HR" dirty="0" smtClean="0">
                <a:solidFill>
                  <a:srgbClr val="002060"/>
                </a:solidFill>
              </a:rPr>
              <a:t>Što je u ovom videu osnovni resurs (atrakcija)? </a:t>
            </a:r>
          </a:p>
          <a:p>
            <a:pPr marL="0" indent="0" algn="ctr">
              <a:buNone/>
            </a:pPr>
            <a:endParaRPr lang="hr-HR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hr-HR" dirty="0" smtClean="0">
                <a:solidFill>
                  <a:srgbClr val="002060"/>
                </a:solidFill>
              </a:rPr>
              <a:t>Tko je u ovom slučaju nositelj posebnih kompetencija koji stvara novi doživljaj?</a:t>
            </a:r>
            <a:endParaRPr lang="hr-HR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hr-HR" dirty="0">
              <a:solidFill>
                <a:srgbClr val="002060"/>
              </a:solidFill>
            </a:endParaRPr>
          </a:p>
        </p:txBody>
      </p:sp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1703" y="132836"/>
            <a:ext cx="2651125" cy="1349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3795" y="5921337"/>
            <a:ext cx="847016" cy="562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5891237"/>
            <a:ext cx="1046162" cy="622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49148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06531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hr-HR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hr-HR" dirty="0" smtClean="0">
                <a:solidFill>
                  <a:srgbClr val="002060"/>
                </a:solidFill>
              </a:rPr>
              <a:t>Što je u ovom videu osnovni resurs (atrakcija)? </a:t>
            </a:r>
          </a:p>
          <a:p>
            <a:pPr marL="0" indent="0" algn="ctr">
              <a:buNone/>
            </a:pPr>
            <a:endParaRPr lang="hr-HR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hr-HR" dirty="0" smtClean="0">
                <a:solidFill>
                  <a:srgbClr val="002060"/>
                </a:solidFill>
              </a:rPr>
              <a:t>Tko je u ovom slučaju nositelj posebnih kompetencija koji stvara novi doživljaj?</a:t>
            </a:r>
            <a:endParaRPr lang="hr-HR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hr-HR" dirty="0">
              <a:solidFill>
                <a:srgbClr val="002060"/>
              </a:solidFill>
            </a:endParaRPr>
          </a:p>
        </p:txBody>
      </p:sp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1703" y="132836"/>
            <a:ext cx="2651125" cy="1349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3795" y="5921337"/>
            <a:ext cx="847016" cy="562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5891237"/>
            <a:ext cx="1046162" cy="622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49148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06531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hr-HR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hr-HR" dirty="0" smtClean="0">
                <a:solidFill>
                  <a:srgbClr val="002060"/>
                </a:solidFill>
              </a:rPr>
              <a:t>Što je u ovom videu osnovni resurs (atrakcija)? </a:t>
            </a:r>
          </a:p>
          <a:p>
            <a:pPr marL="0" indent="0" algn="ctr">
              <a:buNone/>
            </a:pPr>
            <a:endParaRPr lang="hr-HR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hr-HR" dirty="0" smtClean="0">
                <a:solidFill>
                  <a:srgbClr val="002060"/>
                </a:solidFill>
              </a:rPr>
              <a:t>Tko je u ovom slučaju nositelj posebnih kompetencija koji stvara novi doživljaj?</a:t>
            </a:r>
            <a:endParaRPr lang="hr-HR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hr-HR" dirty="0">
              <a:solidFill>
                <a:srgbClr val="002060"/>
              </a:solidFill>
            </a:endParaRPr>
          </a:p>
        </p:txBody>
      </p:sp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1703" y="132836"/>
            <a:ext cx="2651125" cy="1349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3795" y="5921337"/>
            <a:ext cx="847016" cy="562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5891237"/>
            <a:ext cx="1046162" cy="622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49148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065316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lnSpc>
                <a:spcPct val="120000"/>
              </a:lnSpc>
              <a:buNone/>
            </a:pPr>
            <a:r>
              <a:rPr lang="hr-HR" dirty="0" smtClean="0">
                <a:solidFill>
                  <a:srgbClr val="002060"/>
                </a:solidFill>
              </a:rPr>
              <a:t>Koje ćemo teme obraditi:</a:t>
            </a:r>
          </a:p>
          <a:p>
            <a:pPr marL="0" indent="0" algn="ctr">
              <a:lnSpc>
                <a:spcPct val="120000"/>
              </a:lnSpc>
              <a:buNone/>
            </a:pPr>
            <a:endParaRPr lang="hr-HR" dirty="0" smtClean="0">
              <a:solidFill>
                <a:srgbClr val="002060"/>
              </a:solidFill>
            </a:endParaRPr>
          </a:p>
          <a:p>
            <a:pPr marL="0" indent="0" algn="ctr">
              <a:lnSpc>
                <a:spcPct val="120000"/>
              </a:lnSpc>
              <a:buNone/>
            </a:pPr>
            <a:r>
              <a:rPr lang="en-GB" dirty="0" smtClean="0"/>
              <a:t>•</a:t>
            </a:r>
            <a:r>
              <a:rPr lang="hr-HR" dirty="0" smtClean="0"/>
              <a:t> </a:t>
            </a:r>
            <a:r>
              <a:rPr lang="en-GB" dirty="0" smtClean="0">
                <a:solidFill>
                  <a:srgbClr val="002060"/>
                </a:solidFill>
              </a:rPr>
              <a:t>Turistička </a:t>
            </a:r>
            <a:r>
              <a:rPr lang="en-GB" dirty="0" err="1">
                <a:solidFill>
                  <a:srgbClr val="002060"/>
                </a:solidFill>
              </a:rPr>
              <a:t>destinacija</a:t>
            </a:r>
            <a:r>
              <a:rPr lang="en-GB" dirty="0">
                <a:solidFill>
                  <a:srgbClr val="002060"/>
                </a:solidFill>
              </a:rPr>
              <a:t> </a:t>
            </a:r>
            <a:r>
              <a:rPr lang="en-GB" dirty="0" err="1">
                <a:solidFill>
                  <a:srgbClr val="002060"/>
                </a:solidFill>
              </a:rPr>
              <a:t>i</a:t>
            </a:r>
            <a:r>
              <a:rPr lang="en-GB" dirty="0">
                <a:solidFill>
                  <a:srgbClr val="002060"/>
                </a:solidFill>
              </a:rPr>
              <a:t> </a:t>
            </a:r>
            <a:r>
              <a:rPr lang="en-GB" dirty="0" err="1">
                <a:solidFill>
                  <a:srgbClr val="002060"/>
                </a:solidFill>
              </a:rPr>
              <a:t>destinacijski</a:t>
            </a:r>
            <a:r>
              <a:rPr lang="en-GB" dirty="0">
                <a:solidFill>
                  <a:srgbClr val="002060"/>
                </a:solidFill>
              </a:rPr>
              <a:t> </a:t>
            </a:r>
            <a:r>
              <a:rPr lang="en-GB" dirty="0" err="1">
                <a:solidFill>
                  <a:srgbClr val="002060"/>
                </a:solidFill>
              </a:rPr>
              <a:t>menadžment</a:t>
            </a:r>
            <a:endParaRPr lang="en-GB" dirty="0">
              <a:solidFill>
                <a:srgbClr val="002060"/>
              </a:solidFill>
            </a:endParaRPr>
          </a:p>
          <a:p>
            <a:pPr marL="0" indent="0" algn="ctr">
              <a:lnSpc>
                <a:spcPct val="120000"/>
              </a:lnSpc>
              <a:buNone/>
            </a:pPr>
            <a:r>
              <a:rPr lang="en-GB" dirty="0" smtClean="0">
                <a:solidFill>
                  <a:srgbClr val="002060"/>
                </a:solidFill>
              </a:rPr>
              <a:t>•</a:t>
            </a:r>
            <a:r>
              <a:rPr lang="hr-HR" dirty="0" smtClean="0">
                <a:solidFill>
                  <a:srgbClr val="002060"/>
                </a:solidFill>
              </a:rPr>
              <a:t> </a:t>
            </a:r>
            <a:r>
              <a:rPr lang="en-GB" dirty="0" err="1" smtClean="0">
                <a:solidFill>
                  <a:srgbClr val="002060"/>
                </a:solidFill>
              </a:rPr>
              <a:t>Destinacijski</a:t>
            </a:r>
            <a:r>
              <a:rPr lang="en-GB" dirty="0" smtClean="0">
                <a:solidFill>
                  <a:srgbClr val="002060"/>
                </a:solidFill>
              </a:rPr>
              <a:t> </a:t>
            </a:r>
            <a:r>
              <a:rPr lang="en-GB" dirty="0" err="1">
                <a:solidFill>
                  <a:srgbClr val="002060"/>
                </a:solidFill>
              </a:rPr>
              <a:t>menadžment</a:t>
            </a:r>
            <a:r>
              <a:rPr lang="en-GB" dirty="0">
                <a:solidFill>
                  <a:srgbClr val="002060"/>
                </a:solidFill>
              </a:rPr>
              <a:t> </a:t>
            </a:r>
            <a:r>
              <a:rPr lang="en-GB" dirty="0" err="1">
                <a:solidFill>
                  <a:srgbClr val="002060"/>
                </a:solidFill>
              </a:rPr>
              <a:t>i</a:t>
            </a:r>
            <a:r>
              <a:rPr lang="en-GB" dirty="0">
                <a:solidFill>
                  <a:srgbClr val="002060"/>
                </a:solidFill>
              </a:rPr>
              <a:t> </a:t>
            </a:r>
            <a:r>
              <a:rPr lang="en-GB" dirty="0" err="1">
                <a:solidFill>
                  <a:srgbClr val="002060"/>
                </a:solidFill>
              </a:rPr>
              <a:t>održivi</a:t>
            </a:r>
            <a:r>
              <a:rPr lang="en-GB" dirty="0">
                <a:solidFill>
                  <a:srgbClr val="002060"/>
                </a:solidFill>
              </a:rPr>
              <a:t> </a:t>
            </a:r>
            <a:r>
              <a:rPr lang="en-GB" dirty="0" err="1">
                <a:solidFill>
                  <a:srgbClr val="002060"/>
                </a:solidFill>
              </a:rPr>
              <a:t>razvoj</a:t>
            </a:r>
            <a:r>
              <a:rPr lang="en-GB" dirty="0">
                <a:solidFill>
                  <a:srgbClr val="002060"/>
                </a:solidFill>
              </a:rPr>
              <a:t> </a:t>
            </a:r>
            <a:r>
              <a:rPr lang="en-GB" dirty="0" err="1">
                <a:solidFill>
                  <a:srgbClr val="002060"/>
                </a:solidFill>
              </a:rPr>
              <a:t>destinacije</a:t>
            </a:r>
            <a:endParaRPr lang="en-GB" dirty="0">
              <a:solidFill>
                <a:srgbClr val="002060"/>
              </a:solidFill>
            </a:endParaRPr>
          </a:p>
          <a:p>
            <a:pPr marL="0" indent="0" algn="ctr">
              <a:lnSpc>
                <a:spcPct val="120000"/>
              </a:lnSpc>
              <a:buNone/>
            </a:pPr>
            <a:r>
              <a:rPr lang="en-GB" dirty="0" smtClean="0">
                <a:solidFill>
                  <a:srgbClr val="002060"/>
                </a:solidFill>
              </a:rPr>
              <a:t>•</a:t>
            </a:r>
            <a:r>
              <a:rPr lang="hr-HR" dirty="0" smtClean="0">
                <a:solidFill>
                  <a:srgbClr val="002060"/>
                </a:solidFill>
              </a:rPr>
              <a:t> </a:t>
            </a:r>
            <a:r>
              <a:rPr lang="en-GB" dirty="0" err="1" smtClean="0">
                <a:solidFill>
                  <a:srgbClr val="002060"/>
                </a:solidFill>
              </a:rPr>
              <a:t>Specifičnosti</a:t>
            </a:r>
            <a:r>
              <a:rPr lang="en-GB" dirty="0" smtClean="0">
                <a:solidFill>
                  <a:srgbClr val="002060"/>
                </a:solidFill>
              </a:rPr>
              <a:t> </a:t>
            </a:r>
            <a:r>
              <a:rPr lang="en-GB" dirty="0" err="1" smtClean="0">
                <a:solidFill>
                  <a:srgbClr val="002060"/>
                </a:solidFill>
              </a:rPr>
              <a:t>turizm</a:t>
            </a:r>
            <a:r>
              <a:rPr lang="hr-HR" dirty="0" smtClean="0">
                <a:solidFill>
                  <a:srgbClr val="002060"/>
                </a:solidFill>
              </a:rPr>
              <a:t>a</a:t>
            </a:r>
            <a:r>
              <a:rPr lang="en-GB" dirty="0" smtClean="0">
                <a:solidFill>
                  <a:srgbClr val="002060"/>
                </a:solidFill>
              </a:rPr>
              <a:t> </a:t>
            </a:r>
            <a:r>
              <a:rPr lang="en-GB" dirty="0" err="1">
                <a:solidFill>
                  <a:srgbClr val="002060"/>
                </a:solidFill>
              </a:rPr>
              <a:t>posebnih</a:t>
            </a:r>
            <a:r>
              <a:rPr lang="en-GB" dirty="0">
                <a:solidFill>
                  <a:srgbClr val="002060"/>
                </a:solidFill>
              </a:rPr>
              <a:t> </a:t>
            </a:r>
            <a:r>
              <a:rPr lang="en-GB" dirty="0" err="1">
                <a:solidFill>
                  <a:srgbClr val="002060"/>
                </a:solidFill>
              </a:rPr>
              <a:t>interesa</a:t>
            </a:r>
            <a:endParaRPr lang="en-GB" dirty="0">
              <a:solidFill>
                <a:srgbClr val="002060"/>
              </a:solidFill>
            </a:endParaRPr>
          </a:p>
          <a:p>
            <a:pPr marL="0" indent="0" algn="ctr">
              <a:lnSpc>
                <a:spcPct val="120000"/>
              </a:lnSpc>
              <a:buNone/>
            </a:pPr>
            <a:r>
              <a:rPr lang="en-GB" dirty="0" smtClean="0">
                <a:solidFill>
                  <a:srgbClr val="002060"/>
                </a:solidFill>
              </a:rPr>
              <a:t>•</a:t>
            </a:r>
            <a:r>
              <a:rPr lang="hr-HR" dirty="0" smtClean="0">
                <a:solidFill>
                  <a:srgbClr val="002060"/>
                </a:solidFill>
              </a:rPr>
              <a:t> </a:t>
            </a:r>
            <a:r>
              <a:rPr lang="en-GB" dirty="0" err="1" smtClean="0">
                <a:solidFill>
                  <a:srgbClr val="002060"/>
                </a:solidFill>
              </a:rPr>
              <a:t>Turistički</a:t>
            </a:r>
            <a:r>
              <a:rPr lang="en-GB" dirty="0" smtClean="0">
                <a:solidFill>
                  <a:srgbClr val="002060"/>
                </a:solidFill>
              </a:rPr>
              <a:t> </a:t>
            </a:r>
            <a:r>
              <a:rPr lang="en-GB" dirty="0" err="1">
                <a:solidFill>
                  <a:srgbClr val="002060"/>
                </a:solidFill>
              </a:rPr>
              <a:t>proizvodi</a:t>
            </a:r>
            <a:r>
              <a:rPr lang="en-GB" dirty="0">
                <a:solidFill>
                  <a:srgbClr val="002060"/>
                </a:solidFill>
              </a:rPr>
              <a:t> </a:t>
            </a:r>
            <a:r>
              <a:rPr lang="en-GB" dirty="0" err="1">
                <a:solidFill>
                  <a:srgbClr val="002060"/>
                </a:solidFill>
              </a:rPr>
              <a:t>destinacijskih</a:t>
            </a:r>
            <a:r>
              <a:rPr lang="en-GB" dirty="0">
                <a:solidFill>
                  <a:srgbClr val="002060"/>
                </a:solidFill>
              </a:rPr>
              <a:t> </a:t>
            </a:r>
            <a:r>
              <a:rPr lang="en-GB" dirty="0" err="1">
                <a:solidFill>
                  <a:srgbClr val="002060"/>
                </a:solidFill>
              </a:rPr>
              <a:t>menadžment</a:t>
            </a:r>
            <a:r>
              <a:rPr lang="en-GB" dirty="0">
                <a:solidFill>
                  <a:srgbClr val="002060"/>
                </a:solidFill>
              </a:rPr>
              <a:t> </a:t>
            </a:r>
            <a:r>
              <a:rPr lang="en-GB" dirty="0" err="1">
                <a:solidFill>
                  <a:srgbClr val="002060"/>
                </a:solidFill>
              </a:rPr>
              <a:t>kompanija</a:t>
            </a:r>
            <a:endParaRPr lang="en-GB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en-GB" dirty="0"/>
          </a:p>
        </p:txBody>
      </p:sp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1703" y="132836"/>
            <a:ext cx="2651125" cy="1349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3795" y="5921337"/>
            <a:ext cx="847016" cy="562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5891237"/>
            <a:ext cx="1046162" cy="622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51442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02465" y="1628800"/>
            <a:ext cx="8229600" cy="406531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r-HR" dirty="0" smtClean="0">
                <a:solidFill>
                  <a:srgbClr val="002060"/>
                </a:solidFill>
              </a:rPr>
              <a:t>Koja pitanja moramo postaviti prije razvoja novih proizvoda za tržište posebnih interesa:</a:t>
            </a:r>
          </a:p>
          <a:p>
            <a:pPr marL="0" indent="0" algn="ctr">
              <a:buNone/>
            </a:pPr>
            <a:endParaRPr lang="hr-HR" dirty="0" smtClean="0">
              <a:solidFill>
                <a:srgbClr val="002060"/>
              </a:solidFill>
            </a:endParaRPr>
          </a:p>
          <a:p>
            <a:pPr algn="ctr"/>
            <a:r>
              <a:rPr lang="en-GB" dirty="0" err="1" smtClean="0">
                <a:solidFill>
                  <a:srgbClr val="002060"/>
                </a:solidFill>
              </a:rPr>
              <a:t>Što</a:t>
            </a:r>
            <a:r>
              <a:rPr lang="en-GB" dirty="0" smtClean="0">
                <a:solidFill>
                  <a:srgbClr val="002060"/>
                </a:solidFill>
              </a:rPr>
              <a:t> </a:t>
            </a:r>
            <a:r>
              <a:rPr lang="en-GB" dirty="0" err="1">
                <a:solidFill>
                  <a:srgbClr val="002060"/>
                </a:solidFill>
              </a:rPr>
              <a:t>imamo</a:t>
            </a:r>
            <a:r>
              <a:rPr lang="en-GB" dirty="0">
                <a:solidFill>
                  <a:srgbClr val="002060"/>
                </a:solidFill>
              </a:rPr>
              <a:t>?</a:t>
            </a:r>
          </a:p>
          <a:p>
            <a:pPr algn="ctr"/>
            <a:r>
              <a:rPr lang="en-GB" dirty="0" err="1" smtClean="0">
                <a:solidFill>
                  <a:srgbClr val="002060"/>
                </a:solidFill>
              </a:rPr>
              <a:t>Što</a:t>
            </a:r>
            <a:r>
              <a:rPr lang="en-GB" dirty="0" smtClean="0">
                <a:solidFill>
                  <a:srgbClr val="002060"/>
                </a:solidFill>
              </a:rPr>
              <a:t> </a:t>
            </a:r>
            <a:r>
              <a:rPr lang="en-GB" dirty="0">
                <a:solidFill>
                  <a:srgbClr val="002060"/>
                </a:solidFill>
              </a:rPr>
              <a:t>s </a:t>
            </a:r>
            <a:r>
              <a:rPr lang="en-GB" dirty="0" err="1">
                <a:solidFill>
                  <a:srgbClr val="002060"/>
                </a:solidFill>
              </a:rPr>
              <a:t>tim</a:t>
            </a:r>
            <a:r>
              <a:rPr lang="en-GB" dirty="0">
                <a:solidFill>
                  <a:srgbClr val="002060"/>
                </a:solidFill>
              </a:rPr>
              <a:t> </a:t>
            </a:r>
            <a:r>
              <a:rPr lang="en-GB" dirty="0" err="1">
                <a:solidFill>
                  <a:srgbClr val="002060"/>
                </a:solidFill>
              </a:rPr>
              <a:t>možemo</a:t>
            </a:r>
            <a:r>
              <a:rPr lang="en-GB" dirty="0">
                <a:solidFill>
                  <a:srgbClr val="002060"/>
                </a:solidFill>
              </a:rPr>
              <a:t> </a:t>
            </a:r>
            <a:r>
              <a:rPr lang="en-GB" dirty="0" err="1">
                <a:solidFill>
                  <a:srgbClr val="002060"/>
                </a:solidFill>
              </a:rPr>
              <a:t>učiniti</a:t>
            </a:r>
            <a:r>
              <a:rPr lang="en-GB" dirty="0">
                <a:solidFill>
                  <a:srgbClr val="002060"/>
                </a:solidFill>
              </a:rPr>
              <a:t>?</a:t>
            </a:r>
          </a:p>
          <a:p>
            <a:pPr algn="ctr"/>
            <a:r>
              <a:rPr lang="en-GB" dirty="0" smtClean="0">
                <a:solidFill>
                  <a:srgbClr val="002060"/>
                </a:solidFill>
              </a:rPr>
              <a:t>Koga </a:t>
            </a:r>
            <a:r>
              <a:rPr lang="en-GB" dirty="0">
                <a:solidFill>
                  <a:srgbClr val="002060"/>
                </a:solidFill>
              </a:rPr>
              <a:t>bi to </a:t>
            </a:r>
            <a:r>
              <a:rPr lang="en-GB" dirty="0" err="1">
                <a:solidFill>
                  <a:srgbClr val="002060"/>
                </a:solidFill>
              </a:rPr>
              <a:t>moglo</a:t>
            </a:r>
            <a:r>
              <a:rPr lang="en-GB" dirty="0">
                <a:solidFill>
                  <a:srgbClr val="002060"/>
                </a:solidFill>
              </a:rPr>
              <a:t> </a:t>
            </a:r>
            <a:r>
              <a:rPr lang="en-GB" dirty="0" err="1">
                <a:solidFill>
                  <a:srgbClr val="002060"/>
                </a:solidFill>
              </a:rPr>
              <a:t>zanimati</a:t>
            </a:r>
            <a:r>
              <a:rPr lang="en-GB" dirty="0">
                <a:solidFill>
                  <a:srgbClr val="002060"/>
                </a:solidFill>
              </a:rPr>
              <a:t>?</a:t>
            </a:r>
          </a:p>
          <a:p>
            <a:pPr algn="ctr"/>
            <a:r>
              <a:rPr lang="en-GB" dirty="0" err="1" smtClean="0">
                <a:solidFill>
                  <a:srgbClr val="002060"/>
                </a:solidFill>
              </a:rPr>
              <a:t>Kome</a:t>
            </a:r>
            <a:r>
              <a:rPr lang="en-GB" dirty="0" smtClean="0">
                <a:solidFill>
                  <a:srgbClr val="002060"/>
                </a:solidFill>
              </a:rPr>
              <a:t> </a:t>
            </a:r>
            <a:r>
              <a:rPr lang="en-GB" dirty="0" err="1">
                <a:solidFill>
                  <a:srgbClr val="002060"/>
                </a:solidFill>
              </a:rPr>
              <a:t>može</a:t>
            </a:r>
            <a:r>
              <a:rPr lang="en-GB" dirty="0">
                <a:solidFill>
                  <a:srgbClr val="002060"/>
                </a:solidFill>
              </a:rPr>
              <a:t> </a:t>
            </a:r>
            <a:r>
              <a:rPr lang="en-GB" dirty="0" err="1">
                <a:solidFill>
                  <a:srgbClr val="002060"/>
                </a:solidFill>
              </a:rPr>
              <a:t>biti</a:t>
            </a:r>
            <a:r>
              <a:rPr lang="en-GB" dirty="0">
                <a:solidFill>
                  <a:srgbClr val="002060"/>
                </a:solidFill>
              </a:rPr>
              <a:t> </a:t>
            </a:r>
            <a:r>
              <a:rPr lang="en-GB" dirty="0" err="1">
                <a:solidFill>
                  <a:srgbClr val="002060"/>
                </a:solidFill>
              </a:rPr>
              <a:t>namijenjeno</a:t>
            </a:r>
            <a:r>
              <a:rPr lang="en-GB" dirty="0" smtClean="0">
                <a:solidFill>
                  <a:srgbClr val="002060"/>
                </a:solidFill>
              </a:rPr>
              <a:t>?</a:t>
            </a:r>
            <a:endParaRPr lang="en-GB" dirty="0">
              <a:solidFill>
                <a:srgbClr val="002060"/>
              </a:solidFill>
            </a:endParaRPr>
          </a:p>
        </p:txBody>
      </p:sp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1703" y="132836"/>
            <a:ext cx="2651125" cy="1349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3795" y="5921337"/>
            <a:ext cx="847016" cy="562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5891237"/>
            <a:ext cx="1046162" cy="622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51442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065316"/>
          </a:xfrm>
        </p:spPr>
        <p:txBody>
          <a:bodyPr/>
          <a:lstStyle/>
          <a:p>
            <a:pPr marL="0" indent="0" algn="ctr">
              <a:buNone/>
            </a:pPr>
            <a:endParaRPr lang="hr-HR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hr-HR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hr-HR" dirty="0" smtClean="0">
                <a:solidFill>
                  <a:srgbClr val="002060"/>
                </a:solidFill>
              </a:rPr>
              <a:t>Zahvaljujem</a:t>
            </a:r>
          </a:p>
          <a:p>
            <a:pPr marL="0" indent="0" algn="ctr">
              <a:buNone/>
            </a:pPr>
            <a:r>
              <a:rPr lang="hr-HR" dirty="0" smtClean="0">
                <a:solidFill>
                  <a:srgbClr val="002060"/>
                </a:solidFill>
              </a:rPr>
              <a:t> na pozornosti!</a:t>
            </a:r>
            <a:endParaRPr lang="en-GB" dirty="0"/>
          </a:p>
        </p:txBody>
      </p:sp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1702" y="1052736"/>
            <a:ext cx="2651125" cy="1349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0305" y="4941168"/>
            <a:ext cx="847016" cy="562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7264" y="4911067"/>
            <a:ext cx="1046162" cy="622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51442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065316"/>
          </a:xfrm>
        </p:spPr>
        <p:txBody>
          <a:bodyPr/>
          <a:lstStyle/>
          <a:p>
            <a:pPr marL="0" indent="0" algn="ctr">
              <a:buNone/>
            </a:pPr>
            <a:r>
              <a:rPr lang="hr-HR" dirty="0" smtClean="0">
                <a:solidFill>
                  <a:srgbClr val="002060"/>
                </a:solidFill>
              </a:rPr>
              <a:t>Što je t</a:t>
            </a:r>
            <a:r>
              <a:rPr lang="en-GB" dirty="0" err="1" smtClean="0">
                <a:solidFill>
                  <a:srgbClr val="002060"/>
                </a:solidFill>
              </a:rPr>
              <a:t>uristička</a:t>
            </a:r>
            <a:r>
              <a:rPr lang="en-GB" dirty="0" smtClean="0">
                <a:solidFill>
                  <a:srgbClr val="002060"/>
                </a:solidFill>
              </a:rPr>
              <a:t> </a:t>
            </a:r>
            <a:r>
              <a:rPr lang="en-GB" dirty="0" err="1" smtClean="0">
                <a:solidFill>
                  <a:srgbClr val="002060"/>
                </a:solidFill>
              </a:rPr>
              <a:t>destinacija</a:t>
            </a:r>
            <a:r>
              <a:rPr lang="hr-HR" dirty="0" smtClean="0">
                <a:solidFill>
                  <a:srgbClr val="002060"/>
                </a:solidFill>
              </a:rPr>
              <a:t>?</a:t>
            </a:r>
          </a:p>
          <a:p>
            <a:pPr marL="0" indent="0" algn="ctr">
              <a:buNone/>
            </a:pPr>
            <a:endParaRPr lang="hr-HR" dirty="0">
              <a:solidFill>
                <a:srgbClr val="002060"/>
              </a:solidFill>
            </a:endParaRPr>
          </a:p>
          <a:p>
            <a:pPr algn="ctr"/>
            <a:r>
              <a:rPr lang="hr-HR" dirty="0" smtClean="0">
                <a:solidFill>
                  <a:srgbClr val="002060"/>
                </a:solidFill>
              </a:rPr>
              <a:t>Prostor privremenog boravka turista</a:t>
            </a:r>
          </a:p>
          <a:p>
            <a:pPr algn="ctr"/>
            <a:r>
              <a:rPr lang="hr-HR" dirty="0" smtClean="0">
                <a:solidFill>
                  <a:srgbClr val="002060"/>
                </a:solidFill>
              </a:rPr>
              <a:t>Mjesto na kojem se susreću turistička ponuda i potražnja</a:t>
            </a:r>
          </a:p>
          <a:p>
            <a:pPr algn="ctr"/>
            <a:r>
              <a:rPr lang="hr-HR" dirty="0" smtClean="0">
                <a:solidFill>
                  <a:srgbClr val="002060"/>
                </a:solidFill>
              </a:rPr>
              <a:t>Područje u kojem se zadovoljavaju potrebe turista</a:t>
            </a:r>
            <a:endParaRPr lang="en-GB" dirty="0"/>
          </a:p>
        </p:txBody>
      </p:sp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1703" y="132836"/>
            <a:ext cx="2651125" cy="1349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3795" y="5921337"/>
            <a:ext cx="847016" cy="562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5891237"/>
            <a:ext cx="1046162" cy="622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51442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065316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hr-HR" dirty="0" smtClean="0">
                <a:solidFill>
                  <a:srgbClr val="002060"/>
                </a:solidFill>
              </a:rPr>
              <a:t>Što je t</a:t>
            </a:r>
            <a:r>
              <a:rPr lang="en-GB" dirty="0" err="1" smtClean="0">
                <a:solidFill>
                  <a:srgbClr val="002060"/>
                </a:solidFill>
              </a:rPr>
              <a:t>uristička</a:t>
            </a:r>
            <a:r>
              <a:rPr lang="en-GB" dirty="0" smtClean="0">
                <a:solidFill>
                  <a:srgbClr val="002060"/>
                </a:solidFill>
              </a:rPr>
              <a:t> </a:t>
            </a:r>
            <a:r>
              <a:rPr lang="en-GB" dirty="0" err="1" smtClean="0">
                <a:solidFill>
                  <a:srgbClr val="002060"/>
                </a:solidFill>
              </a:rPr>
              <a:t>destinacija</a:t>
            </a:r>
            <a:r>
              <a:rPr lang="hr-HR" dirty="0" smtClean="0">
                <a:solidFill>
                  <a:srgbClr val="002060"/>
                </a:solidFill>
              </a:rPr>
              <a:t>?</a:t>
            </a:r>
          </a:p>
          <a:p>
            <a:pPr marL="0" indent="0" algn="ctr">
              <a:buNone/>
            </a:pPr>
            <a:endParaRPr lang="hr-HR" dirty="0">
              <a:solidFill>
                <a:srgbClr val="002060"/>
              </a:solidFill>
            </a:endParaRPr>
          </a:p>
          <a:p>
            <a:pPr algn="ctr"/>
            <a:r>
              <a:rPr lang="hr-HR" dirty="0" smtClean="0">
                <a:solidFill>
                  <a:srgbClr val="002060"/>
                </a:solidFill>
              </a:rPr>
              <a:t>Prostor u kojem turisti konzumiraju razne vrste turističkih sadržaja</a:t>
            </a:r>
          </a:p>
          <a:p>
            <a:pPr algn="ctr"/>
            <a:r>
              <a:rPr lang="hr-HR" dirty="0" smtClean="0">
                <a:solidFill>
                  <a:srgbClr val="002060"/>
                </a:solidFill>
              </a:rPr>
              <a:t>Područje koje je uvjetovano sklonostima, interesima i potrebama turista</a:t>
            </a:r>
          </a:p>
          <a:p>
            <a:pPr algn="ctr"/>
            <a:r>
              <a:rPr lang="hr-HR" dirty="0" smtClean="0">
                <a:solidFill>
                  <a:srgbClr val="002060"/>
                </a:solidFill>
              </a:rPr>
              <a:t>Prostor definiran kretanjima turista u okviru atrakcija, smještaja i drugih usluga</a:t>
            </a:r>
            <a:endParaRPr lang="en-GB" dirty="0"/>
          </a:p>
        </p:txBody>
      </p:sp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1703" y="132836"/>
            <a:ext cx="2651125" cy="1349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3795" y="5921337"/>
            <a:ext cx="847016" cy="562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5891237"/>
            <a:ext cx="1046162" cy="622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16991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065316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hr-HR" dirty="0" smtClean="0">
                <a:solidFill>
                  <a:srgbClr val="002060"/>
                </a:solidFill>
              </a:rPr>
              <a:t>Što je destinacijski menadžment?</a:t>
            </a:r>
          </a:p>
          <a:p>
            <a:pPr marL="0" indent="0" algn="ctr">
              <a:buNone/>
            </a:pPr>
            <a:endParaRPr lang="hr-HR" dirty="0">
              <a:solidFill>
                <a:srgbClr val="002060"/>
              </a:solidFill>
            </a:endParaRPr>
          </a:p>
          <a:p>
            <a:pPr algn="ctr"/>
            <a:r>
              <a:rPr lang="hr-HR" dirty="0" smtClean="0">
                <a:solidFill>
                  <a:srgbClr val="002060"/>
                </a:solidFill>
              </a:rPr>
              <a:t>Skup aktivnosti koje spajaju i koordiniraju rad različitih poslovnih i drugih subjekata u turističkoj destinaciji radi ostvarivanja zajedničkih ciljeva u turizmu</a:t>
            </a:r>
          </a:p>
          <a:p>
            <a:pPr algn="ctr"/>
            <a:r>
              <a:rPr lang="hr-HR" dirty="0" smtClean="0">
                <a:solidFill>
                  <a:srgbClr val="002060"/>
                </a:solidFill>
              </a:rPr>
              <a:t>Planiranje</a:t>
            </a:r>
            <a:r>
              <a:rPr lang="hr-HR" dirty="0">
                <a:solidFill>
                  <a:srgbClr val="002060"/>
                </a:solidFill>
              </a:rPr>
              <a:t>, organiziranje, provođenje i </a:t>
            </a:r>
            <a:r>
              <a:rPr lang="hr-HR" dirty="0" smtClean="0">
                <a:solidFill>
                  <a:srgbClr val="002060"/>
                </a:solidFill>
              </a:rPr>
              <a:t>kontrola različitih aktivnosti usmjerenih na ostvarivanje određenih ciljeva u turističkoj destinaciji </a:t>
            </a:r>
            <a:endParaRPr lang="en-GB" dirty="0"/>
          </a:p>
        </p:txBody>
      </p:sp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1703" y="132836"/>
            <a:ext cx="2651125" cy="1349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3795" y="5921337"/>
            <a:ext cx="847016" cy="562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5891237"/>
            <a:ext cx="1046162" cy="622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74293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065316"/>
          </a:xfrm>
        </p:spPr>
        <p:txBody>
          <a:bodyPr/>
          <a:lstStyle/>
          <a:p>
            <a:pPr marL="0" indent="0" algn="ctr">
              <a:buNone/>
            </a:pPr>
            <a:endParaRPr lang="hr-HR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hr-HR" dirty="0" smtClean="0">
                <a:solidFill>
                  <a:srgbClr val="002060"/>
                </a:solidFill>
              </a:rPr>
              <a:t>Tko se bavi destinacijskim menadžmentom?</a:t>
            </a:r>
          </a:p>
          <a:p>
            <a:pPr marL="0" indent="0" algn="ctr">
              <a:buNone/>
            </a:pPr>
            <a:endParaRPr lang="hr-HR" dirty="0">
              <a:solidFill>
                <a:srgbClr val="002060"/>
              </a:solidFill>
            </a:endParaRPr>
          </a:p>
          <a:p>
            <a:pPr algn="ctr"/>
            <a:r>
              <a:rPr lang="hr-HR" dirty="0" smtClean="0">
                <a:solidFill>
                  <a:srgbClr val="002060"/>
                </a:solidFill>
              </a:rPr>
              <a:t>DMO</a:t>
            </a:r>
          </a:p>
          <a:p>
            <a:pPr algn="ctr"/>
            <a:r>
              <a:rPr lang="hr-HR" dirty="0" smtClean="0">
                <a:solidFill>
                  <a:srgbClr val="002060"/>
                </a:solidFill>
              </a:rPr>
              <a:t>DMK</a:t>
            </a:r>
          </a:p>
          <a:p>
            <a:pPr algn="ctr"/>
            <a:r>
              <a:rPr lang="hr-HR" dirty="0" smtClean="0">
                <a:solidFill>
                  <a:srgbClr val="002060"/>
                </a:solidFill>
              </a:rPr>
              <a:t>Još netko?</a:t>
            </a:r>
            <a:endParaRPr lang="en-GB" dirty="0"/>
          </a:p>
        </p:txBody>
      </p:sp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1703" y="132836"/>
            <a:ext cx="2651125" cy="1349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3795" y="5921337"/>
            <a:ext cx="847016" cy="562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5891237"/>
            <a:ext cx="1046162" cy="622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51442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065316"/>
          </a:xfrm>
        </p:spPr>
        <p:txBody>
          <a:bodyPr/>
          <a:lstStyle/>
          <a:p>
            <a:pPr marL="0" indent="0" algn="ctr">
              <a:buNone/>
            </a:pPr>
            <a:r>
              <a:rPr lang="hr-HR" dirty="0" smtClean="0">
                <a:solidFill>
                  <a:srgbClr val="002060"/>
                </a:solidFill>
              </a:rPr>
              <a:t>DMO i DMK su ipak vrlo različiti pojmovi:</a:t>
            </a:r>
            <a:endParaRPr lang="en-GB" dirty="0"/>
          </a:p>
        </p:txBody>
      </p:sp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1703" y="132836"/>
            <a:ext cx="2651125" cy="1349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3795" y="5921337"/>
            <a:ext cx="847016" cy="562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5891237"/>
            <a:ext cx="1046162" cy="622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13"/>
          <p:cNvSpPr>
            <a:spLocks noChangeArrowheads="1"/>
          </p:cNvSpPr>
          <p:nvPr/>
        </p:nvSpPr>
        <p:spPr bwMode="auto">
          <a:xfrm>
            <a:off x="331934" y="2606619"/>
            <a:ext cx="4140000" cy="504056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wrap="none" anchor="ctr"/>
          <a:lstStyle/>
          <a:p>
            <a:pPr algn="ctr"/>
            <a:r>
              <a:rPr lang="en-GB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DM</a:t>
            </a:r>
            <a:r>
              <a:rPr lang="hr-HR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</a:t>
            </a:r>
            <a:endParaRPr lang="en-GB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13"/>
          <p:cNvSpPr>
            <a:spLocks noChangeArrowheads="1"/>
          </p:cNvSpPr>
          <p:nvPr/>
        </p:nvSpPr>
        <p:spPr bwMode="auto">
          <a:xfrm>
            <a:off x="4617265" y="2606619"/>
            <a:ext cx="4140000" cy="504056"/>
          </a:xfrm>
          <a:prstGeom prst="rect">
            <a:avLst/>
          </a:prstGeom>
          <a:solidFill>
            <a:srgbClr val="C000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wrap="none" anchor="ctr"/>
          <a:lstStyle/>
          <a:p>
            <a:pPr algn="ctr"/>
            <a:r>
              <a:rPr lang="en-GB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DM</a:t>
            </a:r>
            <a:r>
              <a:rPr lang="hr-HR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</a:t>
            </a:r>
            <a:endParaRPr lang="en-GB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13"/>
          <p:cNvSpPr>
            <a:spLocks noChangeArrowheads="1"/>
          </p:cNvSpPr>
          <p:nvPr/>
        </p:nvSpPr>
        <p:spPr bwMode="auto">
          <a:xfrm>
            <a:off x="4617265" y="3212975"/>
            <a:ext cx="4140000" cy="240065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xtLst/>
        </p:spPr>
        <p:txBody>
          <a:bodyPr wrap="square" anchor="t">
            <a:spAutoFit/>
          </a:bodyPr>
          <a:lstStyle/>
          <a:p>
            <a:pPr marL="285750" indent="-285750">
              <a:spcBef>
                <a:spcPct val="50000"/>
              </a:spcBef>
              <a:spcAft>
                <a:spcPts val="1200"/>
              </a:spcAft>
              <a:buClr>
                <a:srgbClr val="FA0000"/>
              </a:buClr>
              <a:buFont typeface="Courier New" panose="02070309020205020404" pitchFamily="49" charset="0"/>
              <a:buChar char="o"/>
            </a:pPr>
            <a:r>
              <a:rPr lang="hr-HR" sz="1600" b="1" dirty="0" smtClean="0">
                <a:solidFill>
                  <a:srgbClr val="333333"/>
                </a:solidFill>
                <a:latin typeface="Arial" pitchFamily="34" charset="0"/>
                <a:cs typeface="Arial" pitchFamily="34" charset="0"/>
              </a:rPr>
              <a:t>Privatni sektor, turistička agencija</a:t>
            </a:r>
            <a:endParaRPr lang="en-GB" sz="1600" b="1" dirty="0" smtClean="0">
              <a:solidFill>
                <a:srgbClr val="333333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spcBef>
                <a:spcPct val="50000"/>
              </a:spcBef>
              <a:spcAft>
                <a:spcPts val="1200"/>
              </a:spcAft>
              <a:buClr>
                <a:srgbClr val="FA0000"/>
              </a:buClr>
              <a:buFont typeface="Courier New" panose="02070309020205020404" pitchFamily="49" charset="0"/>
              <a:buChar char="o"/>
            </a:pPr>
            <a:r>
              <a:rPr lang="hr-HR" sz="1600" b="1" dirty="0" smtClean="0">
                <a:solidFill>
                  <a:srgbClr val="333333"/>
                </a:solidFill>
                <a:latin typeface="Arial" pitchFamily="34" charset="0"/>
                <a:cs typeface="Arial" pitchFamily="34" charset="0"/>
              </a:rPr>
              <a:t>Fokus na kratkoročna, poslovna pitanja</a:t>
            </a:r>
          </a:p>
          <a:p>
            <a:pPr marL="285750" indent="-285750">
              <a:spcBef>
                <a:spcPct val="50000"/>
              </a:spcBef>
              <a:spcAft>
                <a:spcPts val="1200"/>
              </a:spcAft>
              <a:buClr>
                <a:srgbClr val="FA0000"/>
              </a:buClr>
              <a:buFont typeface="Courier New" panose="02070309020205020404" pitchFamily="49" charset="0"/>
              <a:buChar char="o"/>
            </a:pPr>
            <a:r>
              <a:rPr lang="hr-HR" sz="1600" b="1" dirty="0" smtClean="0">
                <a:solidFill>
                  <a:srgbClr val="333333"/>
                </a:solidFill>
                <a:latin typeface="Arial" pitchFamily="34" charset="0"/>
                <a:cs typeface="Arial" pitchFamily="34" charset="0"/>
              </a:rPr>
              <a:t>Upravlja individualiziranim turističkim proizvodom</a:t>
            </a:r>
          </a:p>
          <a:p>
            <a:pPr marL="285750" indent="-285750">
              <a:spcBef>
                <a:spcPct val="50000"/>
              </a:spcBef>
              <a:spcAft>
                <a:spcPts val="1200"/>
              </a:spcAft>
              <a:buClr>
                <a:srgbClr val="FA0000"/>
              </a:buClr>
              <a:buFont typeface="Courier New" panose="02070309020205020404" pitchFamily="49" charset="0"/>
              <a:buChar char="o"/>
            </a:pPr>
            <a:r>
              <a:rPr lang="hr-HR" sz="1600" b="1" dirty="0" smtClean="0">
                <a:solidFill>
                  <a:srgbClr val="333333"/>
                </a:solidFill>
                <a:latin typeface="Arial" pitchFamily="34" charset="0"/>
                <a:cs typeface="Arial" pitchFamily="34" charset="0"/>
              </a:rPr>
              <a:t>Naplaćuje usluge</a:t>
            </a:r>
            <a:endParaRPr lang="en-GB" sz="1600" b="1" dirty="0" smtClean="0">
              <a:solidFill>
                <a:srgbClr val="33333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13"/>
          <p:cNvSpPr>
            <a:spLocks noChangeArrowheads="1"/>
          </p:cNvSpPr>
          <p:nvPr/>
        </p:nvSpPr>
        <p:spPr bwMode="auto">
          <a:xfrm>
            <a:off x="336312" y="3212976"/>
            <a:ext cx="4140000" cy="240065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xtLst/>
        </p:spPr>
        <p:txBody>
          <a:bodyPr wrap="square" anchor="t">
            <a:spAutoFit/>
          </a:bodyPr>
          <a:lstStyle/>
          <a:p>
            <a:pPr marL="285750" indent="-285750">
              <a:spcBef>
                <a:spcPct val="50000"/>
              </a:spcBef>
              <a:spcAft>
                <a:spcPts val="1200"/>
              </a:spcAft>
              <a:buClr>
                <a:srgbClr val="FA0000"/>
              </a:buClr>
              <a:buFont typeface="Courier New" panose="02070309020205020404" pitchFamily="49" charset="0"/>
              <a:buChar char="o"/>
            </a:pPr>
            <a:r>
              <a:rPr lang="hr-HR" sz="1600" b="1" dirty="0" smtClean="0">
                <a:solidFill>
                  <a:srgbClr val="333333"/>
                </a:solidFill>
                <a:latin typeface="Arial" pitchFamily="34" charset="0"/>
                <a:cs typeface="Arial" pitchFamily="34" charset="0"/>
              </a:rPr>
              <a:t>Javni sektor ili javno - privatno partnerstvo</a:t>
            </a:r>
            <a:endParaRPr lang="en-GB" sz="1600" b="1" dirty="0" smtClean="0">
              <a:solidFill>
                <a:srgbClr val="333333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spcBef>
                <a:spcPct val="50000"/>
              </a:spcBef>
              <a:spcAft>
                <a:spcPts val="1200"/>
              </a:spcAft>
              <a:buClr>
                <a:srgbClr val="FA0000"/>
              </a:buClr>
              <a:buFont typeface="Courier New" panose="02070309020205020404" pitchFamily="49" charset="0"/>
              <a:buChar char="o"/>
            </a:pPr>
            <a:r>
              <a:rPr lang="hr-HR" sz="1600" b="1" dirty="0" smtClean="0">
                <a:solidFill>
                  <a:srgbClr val="333333"/>
                </a:solidFill>
                <a:latin typeface="Arial" pitchFamily="34" charset="0"/>
                <a:cs typeface="Arial" pitchFamily="34" charset="0"/>
              </a:rPr>
              <a:t>Fokus na razvojna, dugoročna pitanja</a:t>
            </a:r>
          </a:p>
          <a:p>
            <a:pPr marL="285750" indent="-285750">
              <a:spcBef>
                <a:spcPct val="50000"/>
              </a:spcBef>
              <a:spcAft>
                <a:spcPts val="1200"/>
              </a:spcAft>
              <a:buClr>
                <a:srgbClr val="FA0000"/>
              </a:buClr>
              <a:buFont typeface="Courier New" panose="02070309020205020404" pitchFamily="49" charset="0"/>
              <a:buChar char="o"/>
            </a:pPr>
            <a:r>
              <a:rPr lang="hr-HR" sz="1600" b="1" dirty="0" smtClean="0">
                <a:solidFill>
                  <a:srgbClr val="333333"/>
                </a:solidFill>
                <a:latin typeface="Arial" pitchFamily="34" charset="0"/>
                <a:cs typeface="Arial" pitchFamily="34" charset="0"/>
              </a:rPr>
              <a:t>Upravlja destinacijskim turističkim proizvodom</a:t>
            </a:r>
          </a:p>
          <a:p>
            <a:pPr marL="285750" indent="-285750">
              <a:spcBef>
                <a:spcPct val="50000"/>
              </a:spcBef>
              <a:spcAft>
                <a:spcPts val="1200"/>
              </a:spcAft>
              <a:buClr>
                <a:srgbClr val="FA0000"/>
              </a:buClr>
              <a:buFont typeface="Courier New" panose="02070309020205020404" pitchFamily="49" charset="0"/>
              <a:buChar char="o"/>
            </a:pPr>
            <a:r>
              <a:rPr lang="hr-HR" sz="1600" b="1" dirty="0" smtClean="0">
                <a:solidFill>
                  <a:srgbClr val="333333"/>
                </a:solidFill>
                <a:latin typeface="Arial" pitchFamily="34" charset="0"/>
                <a:cs typeface="Arial" pitchFamily="34" charset="0"/>
              </a:rPr>
              <a:t>Pruža javni servis</a:t>
            </a:r>
            <a:endParaRPr lang="en-GB" sz="1600" b="1" dirty="0" smtClean="0">
              <a:solidFill>
                <a:srgbClr val="333333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1442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1703" y="132836"/>
            <a:ext cx="2651125" cy="1349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3795" y="5921337"/>
            <a:ext cx="847016" cy="562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5891237"/>
            <a:ext cx="1046162" cy="622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13"/>
          <p:cNvSpPr>
            <a:spLocks noChangeArrowheads="1"/>
          </p:cNvSpPr>
          <p:nvPr/>
        </p:nvSpPr>
        <p:spPr bwMode="auto">
          <a:xfrm>
            <a:off x="350939" y="1482211"/>
            <a:ext cx="4140000" cy="504056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wrap="none" anchor="ctr"/>
          <a:lstStyle/>
          <a:p>
            <a:pPr algn="ctr"/>
            <a:r>
              <a:rPr lang="en-GB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DM</a:t>
            </a:r>
            <a:r>
              <a:rPr lang="hr-HR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 se ne </a:t>
            </a:r>
            <a:r>
              <a:rPr lang="hr-HR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bave s</a:t>
            </a:r>
            <a:r>
              <a:rPr lang="en-GB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…</a:t>
            </a:r>
            <a:endParaRPr lang="en-GB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13"/>
          <p:cNvSpPr>
            <a:spLocks noChangeArrowheads="1"/>
          </p:cNvSpPr>
          <p:nvPr/>
        </p:nvSpPr>
        <p:spPr bwMode="auto">
          <a:xfrm>
            <a:off x="4595888" y="1482211"/>
            <a:ext cx="4140000" cy="504056"/>
          </a:xfrm>
          <a:prstGeom prst="rect">
            <a:avLst/>
          </a:prstGeom>
          <a:solidFill>
            <a:srgbClr val="C000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wrap="none" anchor="ctr"/>
          <a:lstStyle/>
          <a:p>
            <a:pPr algn="ctr"/>
            <a:r>
              <a:rPr lang="en-GB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DM</a:t>
            </a:r>
            <a:r>
              <a:rPr lang="hr-HR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 se </a:t>
            </a:r>
            <a:r>
              <a:rPr lang="hr-HR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bave s</a:t>
            </a:r>
            <a:r>
              <a:rPr lang="en-GB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…</a:t>
            </a:r>
            <a:endParaRPr lang="en-GB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13"/>
          <p:cNvSpPr>
            <a:spLocks noChangeArrowheads="1"/>
          </p:cNvSpPr>
          <p:nvPr/>
        </p:nvSpPr>
        <p:spPr bwMode="auto">
          <a:xfrm>
            <a:off x="4595888" y="2132855"/>
            <a:ext cx="4140000" cy="366254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xtLst/>
        </p:spPr>
        <p:txBody>
          <a:bodyPr wrap="square" anchor="t">
            <a:spAutoFit/>
          </a:bodyPr>
          <a:lstStyle/>
          <a:p>
            <a:pPr marL="285750" indent="-285750">
              <a:spcBef>
                <a:spcPct val="50000"/>
              </a:spcBef>
              <a:spcAft>
                <a:spcPts val="1200"/>
              </a:spcAft>
              <a:buClr>
                <a:srgbClr val="00B050"/>
              </a:buClr>
              <a:buFont typeface="Wingdings 2" pitchFamily="18" charset="2"/>
              <a:buChar char="P"/>
            </a:pPr>
            <a:r>
              <a:rPr lang="hr-HR" sz="1600" b="1" dirty="0">
                <a:solidFill>
                  <a:srgbClr val="333333"/>
                </a:solidFill>
                <a:latin typeface="Arial" pitchFamily="34" charset="0"/>
                <a:cs typeface="Arial" pitchFamily="34" charset="0"/>
              </a:rPr>
              <a:t>Prodajom </a:t>
            </a:r>
            <a:r>
              <a:rPr lang="hr-HR" sz="1600" b="1" dirty="0" smtClean="0">
                <a:solidFill>
                  <a:srgbClr val="333333"/>
                </a:solidFill>
                <a:latin typeface="Arial" pitchFamily="34" charset="0"/>
                <a:cs typeface="Arial" pitchFamily="34" charset="0"/>
              </a:rPr>
              <a:t>jedinstvenih aktivnosti </a:t>
            </a:r>
            <a:r>
              <a:rPr lang="hr-HR" sz="1600" b="1" dirty="0">
                <a:solidFill>
                  <a:srgbClr val="333333"/>
                </a:solidFill>
                <a:latin typeface="Arial" pitchFamily="34" charset="0"/>
                <a:cs typeface="Arial" pitchFamily="34" charset="0"/>
              </a:rPr>
              <a:t>u </a:t>
            </a:r>
            <a:r>
              <a:rPr lang="hr-HR" sz="1600" b="1" dirty="0" smtClean="0">
                <a:solidFill>
                  <a:srgbClr val="333333"/>
                </a:solidFill>
                <a:latin typeface="Arial" pitchFamily="34" charset="0"/>
                <a:cs typeface="Arial" pitchFamily="34" charset="0"/>
              </a:rPr>
              <a:t>turističkoj destinaciji</a:t>
            </a:r>
            <a:endParaRPr lang="en-GB" sz="1600" b="1" dirty="0">
              <a:solidFill>
                <a:srgbClr val="333333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spcBef>
                <a:spcPct val="50000"/>
              </a:spcBef>
              <a:spcAft>
                <a:spcPts val="1200"/>
              </a:spcAft>
              <a:buClr>
                <a:srgbClr val="00B050"/>
              </a:buClr>
              <a:buFont typeface="Wingdings 2" pitchFamily="18" charset="2"/>
              <a:buChar char="P"/>
            </a:pPr>
            <a:r>
              <a:rPr lang="hr-HR" sz="1600" b="1" dirty="0" smtClean="0">
                <a:solidFill>
                  <a:srgbClr val="333333"/>
                </a:solidFill>
                <a:latin typeface="Arial" pitchFamily="34" charset="0"/>
                <a:cs typeface="Arial" pitchFamily="34" charset="0"/>
              </a:rPr>
              <a:t>Individualizacijom proizvoda za cjenovno manje osjetljive korisnike</a:t>
            </a:r>
            <a:endParaRPr lang="en-GB" sz="1600" b="1" dirty="0">
              <a:solidFill>
                <a:srgbClr val="333333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spcBef>
                <a:spcPct val="50000"/>
              </a:spcBef>
              <a:spcAft>
                <a:spcPts val="1200"/>
              </a:spcAft>
              <a:buClr>
                <a:srgbClr val="00B050"/>
              </a:buClr>
              <a:buFont typeface="Wingdings 2" pitchFamily="18" charset="2"/>
              <a:buChar char="P"/>
            </a:pPr>
            <a:r>
              <a:rPr lang="hr-HR" sz="1600" b="1" dirty="0">
                <a:solidFill>
                  <a:srgbClr val="333333"/>
                </a:solidFill>
                <a:latin typeface="Arial" pitchFamily="34" charset="0"/>
                <a:cs typeface="Arial" pitchFamily="34" charset="0"/>
              </a:rPr>
              <a:t>Stvaranjem </a:t>
            </a:r>
            <a:r>
              <a:rPr lang="hr-HR" sz="1600" b="1" dirty="0" smtClean="0">
                <a:solidFill>
                  <a:srgbClr val="333333"/>
                </a:solidFill>
                <a:latin typeface="Arial" pitchFamily="34" charset="0"/>
                <a:cs typeface="Arial" pitchFamily="34" charset="0"/>
              </a:rPr>
              <a:t>složenog proizvoda </a:t>
            </a:r>
            <a:r>
              <a:rPr lang="hr-HR" sz="1600" b="1" dirty="0">
                <a:solidFill>
                  <a:srgbClr val="333333"/>
                </a:solidFill>
                <a:latin typeface="Arial" pitchFamily="34" charset="0"/>
                <a:cs typeface="Arial" pitchFamily="34" charset="0"/>
              </a:rPr>
              <a:t>u kojem je nit vodilja </a:t>
            </a:r>
            <a:r>
              <a:rPr lang="hr-HR" sz="1600" b="1" dirty="0" smtClean="0">
                <a:solidFill>
                  <a:srgbClr val="333333"/>
                </a:solidFill>
                <a:latin typeface="Arial" pitchFamily="34" charset="0"/>
                <a:cs typeface="Arial" pitchFamily="34" charset="0"/>
              </a:rPr>
              <a:t>posebni </a:t>
            </a:r>
            <a:r>
              <a:rPr lang="hr-HR" sz="1600" b="1" dirty="0">
                <a:solidFill>
                  <a:srgbClr val="333333"/>
                </a:solidFill>
                <a:latin typeface="Arial" pitchFamily="34" charset="0"/>
                <a:cs typeface="Arial" pitchFamily="34" charset="0"/>
              </a:rPr>
              <a:t>interes</a:t>
            </a:r>
            <a:endParaRPr lang="en-GB" sz="1600" b="1" dirty="0">
              <a:solidFill>
                <a:srgbClr val="333333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spcBef>
                <a:spcPct val="50000"/>
              </a:spcBef>
              <a:spcAft>
                <a:spcPts val="1200"/>
              </a:spcAft>
              <a:buClr>
                <a:srgbClr val="00B050"/>
              </a:buClr>
              <a:buFont typeface="Wingdings 2" pitchFamily="18" charset="2"/>
              <a:buChar char="P"/>
            </a:pPr>
            <a:r>
              <a:rPr lang="hr-HR" sz="1600" b="1" dirty="0">
                <a:solidFill>
                  <a:srgbClr val="333333"/>
                </a:solidFill>
                <a:latin typeface="Arial" pitchFamily="34" charset="0"/>
                <a:cs typeface="Arial" pitchFamily="34" charset="0"/>
              </a:rPr>
              <a:t>Prenošenjem svoje strasti i znanja pružajući visoku kvalitetu usluge</a:t>
            </a:r>
            <a:endParaRPr lang="en-GB" sz="1600" b="1" dirty="0">
              <a:solidFill>
                <a:srgbClr val="333333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spcBef>
                <a:spcPct val="50000"/>
              </a:spcBef>
              <a:spcAft>
                <a:spcPts val="1200"/>
              </a:spcAft>
              <a:buClr>
                <a:srgbClr val="00B050"/>
              </a:buClr>
              <a:buFont typeface="Wingdings 2" pitchFamily="18" charset="2"/>
              <a:buChar char="P"/>
            </a:pPr>
            <a:r>
              <a:rPr lang="hr-HR" sz="1600" b="1" dirty="0">
                <a:solidFill>
                  <a:srgbClr val="333333"/>
                </a:solidFill>
                <a:latin typeface="Arial" pitchFamily="34" charset="0"/>
                <a:cs typeface="Arial" pitchFamily="34" charset="0"/>
              </a:rPr>
              <a:t>Vođenjem brige o svakom </a:t>
            </a:r>
            <a:r>
              <a:rPr lang="hr-HR" sz="1600" b="1" dirty="0" smtClean="0">
                <a:solidFill>
                  <a:srgbClr val="333333"/>
                </a:solidFill>
                <a:latin typeface="Arial" pitchFamily="34" charset="0"/>
                <a:cs typeface="Arial" pitchFamily="34" charset="0"/>
              </a:rPr>
              <a:t>pojedinom detalju…</a:t>
            </a:r>
            <a:endParaRPr lang="en-GB" sz="1600" b="1" dirty="0">
              <a:solidFill>
                <a:srgbClr val="33333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13"/>
          <p:cNvSpPr>
            <a:spLocks noChangeArrowheads="1"/>
          </p:cNvSpPr>
          <p:nvPr/>
        </p:nvSpPr>
        <p:spPr bwMode="auto">
          <a:xfrm>
            <a:off x="350940" y="2132856"/>
            <a:ext cx="4140000" cy="366254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xtLst/>
        </p:spPr>
        <p:txBody>
          <a:bodyPr wrap="square" anchor="t">
            <a:spAutoFit/>
          </a:bodyPr>
          <a:lstStyle/>
          <a:p>
            <a:pPr marL="285750" indent="-285750">
              <a:spcBef>
                <a:spcPct val="50000"/>
              </a:spcBef>
              <a:spcAft>
                <a:spcPts val="1200"/>
              </a:spcAft>
              <a:buClr>
                <a:srgbClr val="FA0000"/>
              </a:buClr>
              <a:buFont typeface="Wingdings 2" pitchFamily="18" charset="2"/>
              <a:buChar char="O"/>
            </a:pPr>
            <a:r>
              <a:rPr lang="hr-HR" sz="1600" b="1" dirty="0">
                <a:solidFill>
                  <a:srgbClr val="333333"/>
                </a:solidFill>
                <a:latin typeface="Arial" pitchFamily="34" charset="0"/>
                <a:cs typeface="Arial" pitchFamily="34" charset="0"/>
              </a:rPr>
              <a:t>Prodajom </a:t>
            </a:r>
            <a:r>
              <a:rPr lang="hr-HR" sz="1600" b="1" dirty="0" smtClean="0">
                <a:solidFill>
                  <a:srgbClr val="333333"/>
                </a:solidFill>
                <a:latin typeface="Arial" pitchFamily="34" charset="0"/>
                <a:cs typeface="Arial" pitchFamily="34" charset="0"/>
              </a:rPr>
              <a:t>usluga smještaja kao glavnom poslovnom aktivnošću</a:t>
            </a:r>
          </a:p>
          <a:p>
            <a:pPr marL="285750" indent="-285750">
              <a:spcBef>
                <a:spcPct val="50000"/>
              </a:spcBef>
              <a:spcAft>
                <a:spcPts val="1200"/>
              </a:spcAft>
              <a:buClr>
                <a:srgbClr val="FA0000"/>
              </a:buClr>
              <a:buFont typeface="Wingdings 2" pitchFamily="18" charset="2"/>
              <a:buChar char="O"/>
            </a:pPr>
            <a:r>
              <a:rPr lang="hr-HR" sz="1600" b="1" dirty="0" smtClean="0">
                <a:solidFill>
                  <a:srgbClr val="333333"/>
                </a:solidFill>
                <a:latin typeface="Arial" pitchFamily="34" charset="0"/>
                <a:cs typeface="Arial" pitchFamily="34" charset="0"/>
              </a:rPr>
              <a:t>Homogeniziranjem proizvoda za cjenovno osjetljive korisnike</a:t>
            </a:r>
            <a:endParaRPr lang="en-GB" sz="1600" b="1" dirty="0">
              <a:solidFill>
                <a:srgbClr val="333333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spcBef>
                <a:spcPct val="50000"/>
              </a:spcBef>
              <a:spcAft>
                <a:spcPts val="1200"/>
              </a:spcAft>
              <a:buClr>
                <a:srgbClr val="FA0000"/>
              </a:buClr>
              <a:buFont typeface="Wingdings 2" pitchFamily="18" charset="2"/>
              <a:buChar char="O"/>
            </a:pPr>
            <a:r>
              <a:rPr lang="hr-HR" sz="1600" b="1" dirty="0">
                <a:solidFill>
                  <a:srgbClr val="333333"/>
                </a:solidFill>
                <a:latin typeface="Arial" pitchFamily="34" charset="0"/>
                <a:cs typeface="Arial" pitchFamily="34" charset="0"/>
              </a:rPr>
              <a:t>Stvaranjem </a:t>
            </a:r>
            <a:r>
              <a:rPr lang="hr-HR" sz="1600" b="1" dirty="0" smtClean="0">
                <a:solidFill>
                  <a:srgbClr val="333333"/>
                </a:solidFill>
                <a:latin typeface="Arial" pitchFamily="34" charset="0"/>
                <a:cs typeface="Arial" pitchFamily="34" charset="0"/>
              </a:rPr>
              <a:t>složenog proizvoda </a:t>
            </a:r>
            <a:r>
              <a:rPr lang="hr-HR" sz="1600" b="1" dirty="0">
                <a:solidFill>
                  <a:srgbClr val="333333"/>
                </a:solidFill>
                <a:latin typeface="Arial" pitchFamily="34" charset="0"/>
                <a:cs typeface="Arial" pitchFamily="34" charset="0"/>
              </a:rPr>
              <a:t>kao zbroja nepovezanih aktivnosti</a:t>
            </a:r>
            <a:endParaRPr lang="en-GB" sz="1600" b="1" dirty="0">
              <a:solidFill>
                <a:srgbClr val="333333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spcBef>
                <a:spcPct val="50000"/>
              </a:spcBef>
              <a:spcAft>
                <a:spcPts val="1200"/>
              </a:spcAft>
              <a:buClr>
                <a:srgbClr val="FA0000"/>
              </a:buClr>
              <a:buFont typeface="Wingdings 2" pitchFamily="18" charset="2"/>
              <a:buChar char="O"/>
            </a:pPr>
            <a:r>
              <a:rPr lang="hr-HR" sz="1600" b="1" dirty="0">
                <a:solidFill>
                  <a:srgbClr val="333333"/>
                </a:solidFill>
                <a:latin typeface="Arial" pitchFamily="34" charset="0"/>
                <a:cs typeface="Arial" pitchFamily="34" charset="0"/>
              </a:rPr>
              <a:t>Davanjem općih informacija o glavnim turističkim atrakcijama</a:t>
            </a:r>
            <a:endParaRPr lang="en-GB" sz="1600" b="1" dirty="0">
              <a:solidFill>
                <a:srgbClr val="333333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spcBef>
                <a:spcPct val="50000"/>
              </a:spcBef>
              <a:spcAft>
                <a:spcPts val="1200"/>
              </a:spcAft>
              <a:buClr>
                <a:srgbClr val="FA0000"/>
              </a:buClr>
              <a:buFont typeface="Wingdings 2" pitchFamily="18" charset="2"/>
              <a:buChar char="O"/>
            </a:pPr>
            <a:r>
              <a:rPr lang="hr-HR" sz="1600" b="1" dirty="0">
                <a:solidFill>
                  <a:srgbClr val="333333"/>
                </a:solidFill>
                <a:latin typeface="Arial" pitchFamily="34" charset="0"/>
                <a:cs typeface="Arial" pitchFamily="34" charset="0"/>
              </a:rPr>
              <a:t>Vođenjem brige </a:t>
            </a:r>
            <a:r>
              <a:rPr lang="hr-HR" sz="1600" b="1" dirty="0" smtClean="0">
                <a:solidFill>
                  <a:srgbClr val="333333"/>
                </a:solidFill>
                <a:latin typeface="Arial" pitchFamily="34" charset="0"/>
                <a:cs typeface="Arial" pitchFamily="34" charset="0"/>
              </a:rPr>
              <a:t>o </a:t>
            </a:r>
            <a:r>
              <a:rPr lang="hr-HR" sz="1600" b="1" dirty="0">
                <a:solidFill>
                  <a:srgbClr val="333333"/>
                </a:solidFill>
                <a:latin typeface="Arial" pitchFamily="34" charset="0"/>
                <a:cs typeface="Arial" pitchFamily="34" charset="0"/>
              </a:rPr>
              <a:t>općim potrebama </a:t>
            </a:r>
            <a:r>
              <a:rPr lang="hr-HR" sz="1600" b="1" dirty="0" smtClean="0">
                <a:solidFill>
                  <a:srgbClr val="333333"/>
                </a:solidFill>
                <a:latin typeface="Arial" pitchFamily="34" charset="0"/>
                <a:cs typeface="Arial" pitchFamily="34" charset="0"/>
              </a:rPr>
              <a:t>turista…</a:t>
            </a:r>
            <a:endParaRPr lang="en-GB" sz="1600" b="1" dirty="0">
              <a:solidFill>
                <a:srgbClr val="333333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1442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1006</Words>
  <Application>Microsoft Office PowerPoint</Application>
  <PresentationFormat>Prikaz na zaslonu (4:3)</PresentationFormat>
  <Paragraphs>190</Paragraphs>
  <Slides>31</Slides>
  <Notes>31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31</vt:i4>
      </vt:variant>
    </vt:vector>
  </HeadingPairs>
  <TitlesOfParts>
    <vt:vector size="36" baseType="lpstr">
      <vt:lpstr>Arial</vt:lpstr>
      <vt:lpstr>Calibri</vt:lpstr>
      <vt:lpstr>Courier New</vt:lpstr>
      <vt:lpstr>Wingdings 2</vt:lpstr>
      <vt:lpstr>Tema sustava Office</vt:lpstr>
      <vt:lpstr>Destinacijski menadžment i razvoj novih složenih turističkih proizvoda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Izazovi destinacijskog menadžmenta</dc:title>
  <dc:creator>Korisnik</dc:creator>
  <cp:lastModifiedBy>Marjan Dumanić</cp:lastModifiedBy>
  <cp:revision>16</cp:revision>
  <dcterms:created xsi:type="dcterms:W3CDTF">2014-05-13T07:51:50Z</dcterms:created>
  <dcterms:modified xsi:type="dcterms:W3CDTF">2014-05-16T14:09:42Z</dcterms:modified>
</cp:coreProperties>
</file>